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1" r:id="rId3"/>
    <p:sldId id="298" r:id="rId4"/>
    <p:sldId id="287" r:id="rId5"/>
    <p:sldId id="290" r:id="rId6"/>
    <p:sldId id="300" r:id="rId7"/>
    <p:sldId id="268" r:id="rId8"/>
    <p:sldId id="270" r:id="rId9"/>
    <p:sldId id="271" r:id="rId10"/>
    <p:sldId id="292" r:id="rId11"/>
    <p:sldId id="302" r:id="rId12"/>
    <p:sldId id="303" r:id="rId13"/>
    <p:sldId id="304" r:id="rId14"/>
    <p:sldId id="315" r:id="rId15"/>
    <p:sldId id="316" r:id="rId16"/>
    <p:sldId id="317" r:id="rId17"/>
    <p:sldId id="318" r:id="rId18"/>
    <p:sldId id="319" r:id="rId19"/>
    <p:sldId id="320" r:id="rId20"/>
    <p:sldId id="307" r:id="rId21"/>
    <p:sldId id="314" r:id="rId22"/>
    <p:sldId id="308" r:id="rId23"/>
    <p:sldId id="297" r:id="rId24"/>
    <p:sldId id="267" r:id="rId25"/>
  </p:sldIdLst>
  <p:sldSz cx="12192000" cy="6858000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1pPr>
    <a:lvl2pPr marL="457200" algn="l" rtl="0" fontAlgn="base">
      <a:spcBef>
        <a:spcPct val="0"/>
      </a:spcBef>
      <a:spcAft>
        <a:spcPct val="0"/>
      </a:spcAft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2pPr>
    <a:lvl3pPr marL="914400" algn="l" rtl="0" fontAlgn="base">
      <a:spcBef>
        <a:spcPct val="0"/>
      </a:spcBef>
      <a:spcAft>
        <a:spcPct val="0"/>
      </a:spcAft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3pPr>
    <a:lvl4pPr marL="1371600" algn="l" rtl="0" fontAlgn="base">
      <a:spcBef>
        <a:spcPct val="0"/>
      </a:spcBef>
      <a:spcAft>
        <a:spcPct val="0"/>
      </a:spcAft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4pPr>
    <a:lvl5pPr marL="1828800" algn="l" rtl="0" fontAlgn="base">
      <a:spcBef>
        <a:spcPct val="0"/>
      </a:spcBef>
      <a:spcAft>
        <a:spcPct val="0"/>
      </a:spcAft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5pPr>
    <a:lvl6pPr marL="2286000" algn="l" defTabSz="914400" rtl="0" eaLnBrk="1" latinLnBrk="0" hangingPunct="1"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6pPr>
    <a:lvl7pPr marL="2743200" algn="l" defTabSz="914400" rtl="0" eaLnBrk="1" latinLnBrk="0" hangingPunct="1"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7pPr>
    <a:lvl8pPr marL="3200400" algn="l" defTabSz="914400" rtl="0" eaLnBrk="1" latinLnBrk="0" hangingPunct="1"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8pPr>
    <a:lvl9pPr marL="3657600" algn="l" defTabSz="914400" rtl="0" eaLnBrk="1" latinLnBrk="0" hangingPunct="1">
      <a:defRPr kumimoji="1" sz="4000" b="1" kern="1200">
        <a:solidFill>
          <a:schemeClr val="accent2"/>
        </a:solidFill>
        <a:latin typeface="Arial" panose="020B0604020202020204" pitchFamily="34" charset="0"/>
        <a:ea typeface="全真簡中楷"/>
        <a:cs typeface="全真簡中楷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5050"/>
    <a:srgbClr val="FF9933"/>
    <a:srgbClr val="FC9C10"/>
    <a:srgbClr val="FF9999"/>
    <a:srgbClr val="FF6600"/>
    <a:srgbClr val="006666"/>
    <a:srgbClr val="F3FBFB"/>
    <a:srgbClr val="FCFEFE"/>
    <a:srgbClr val="E7F4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69069" autoAdjust="0"/>
  </p:normalViewPr>
  <p:slideViewPr>
    <p:cSldViewPr>
      <p:cViewPr varScale="1">
        <p:scale>
          <a:sx n="47" d="100"/>
          <a:sy n="47" d="100"/>
        </p:scale>
        <p:origin x="768" y="72"/>
      </p:cViewPr>
      <p:guideLst>
        <p:guide orient="horz" pos="2115"/>
        <p:guide pos="3840"/>
      </p:guideLst>
    </p:cSldViewPr>
  </p:slideViewPr>
  <p:outlineViewPr>
    <p:cViewPr>
      <p:scale>
        <a:sx n="33" d="100"/>
        <a:sy n="33" d="100"/>
      </p:scale>
      <p:origin x="0" y="2456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5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47.8.193.12\coa-sharefolder\05.%20Common\Temp%20Folder%20-%20Edward%20Cheung\HKAG%20Caregiver%202016\Presentation\chartsforHKAGpresentation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Population projection of Hong Kong, by age groups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1"/>
          <c:tx>
            <c:strRef>
              <c:f>'[chartsforHKAGpresentation.xlsx]Sheet1 (2)'!$A$23</c:f>
              <c:strCache>
                <c:ptCount val="1"/>
                <c:pt idx="0">
                  <c:v>60-69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'[chartsforHKAGpresentation.xlsx]Sheet1 (2)'!$B$1:$K$1</c:f>
              <c:numCache>
                <c:formatCode>General</c:formatCode>
                <c:ptCount val="10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</c:numCache>
            </c:numRef>
          </c:cat>
          <c:val>
            <c:numRef>
              <c:f>'[chartsforHKAGpresentation.xlsx]Sheet1 (2)'!$B$23:$K$23</c:f>
              <c:numCache>
                <c:formatCode>0.0_ </c:formatCode>
                <c:ptCount val="10"/>
                <c:pt idx="0">
                  <c:v>1054.8</c:v>
                </c:pt>
                <c:pt idx="1">
                  <c:v>1197.9000000000001</c:v>
                </c:pt>
                <c:pt idx="2">
                  <c:v>1131.8</c:v>
                </c:pt>
                <c:pt idx="3">
                  <c:v>1039.3000000000002</c:v>
                </c:pt>
                <c:pt idx="4">
                  <c:v>1002.0999999999999</c:v>
                </c:pt>
                <c:pt idx="5">
                  <c:v>999.6</c:v>
                </c:pt>
                <c:pt idx="6">
                  <c:v>1029.5999999999999</c:v>
                </c:pt>
                <c:pt idx="7">
                  <c:v>1025.3</c:v>
                </c:pt>
                <c:pt idx="8">
                  <c:v>945.4</c:v>
                </c:pt>
                <c:pt idx="9">
                  <c:v>808.8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49-4B78-996B-8B1C20C5F39C}"/>
            </c:ext>
          </c:extLst>
        </c:ser>
        <c:ser>
          <c:idx val="2"/>
          <c:order val="2"/>
          <c:tx>
            <c:strRef>
              <c:f>'[chartsforHKAGpresentation.xlsx]Sheet1 (2)'!$A$24</c:f>
              <c:strCache>
                <c:ptCount val="1"/>
                <c:pt idx="0">
                  <c:v>70-79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'[chartsforHKAGpresentation.xlsx]Sheet1 (2)'!$B$1:$K$1</c:f>
              <c:numCache>
                <c:formatCode>General</c:formatCode>
                <c:ptCount val="10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</c:numCache>
            </c:numRef>
          </c:cat>
          <c:val>
            <c:numRef>
              <c:f>'[chartsforHKAGpresentation.xlsx]Sheet1 (2)'!$B$24:$K$24</c:f>
              <c:numCache>
                <c:formatCode>0.0_ </c:formatCode>
                <c:ptCount val="10"/>
                <c:pt idx="0">
                  <c:v>542.5</c:v>
                </c:pt>
                <c:pt idx="1">
                  <c:v>764.8</c:v>
                </c:pt>
                <c:pt idx="2">
                  <c:v>967.40000000000009</c:v>
                </c:pt>
                <c:pt idx="3">
                  <c:v>1101.6999999999998</c:v>
                </c:pt>
                <c:pt idx="4">
                  <c:v>1046.2</c:v>
                </c:pt>
                <c:pt idx="5">
                  <c:v>968.8</c:v>
                </c:pt>
                <c:pt idx="6">
                  <c:v>938.90000000000009</c:v>
                </c:pt>
                <c:pt idx="7">
                  <c:v>942.6</c:v>
                </c:pt>
                <c:pt idx="8">
                  <c:v>975.4</c:v>
                </c:pt>
                <c:pt idx="9">
                  <c:v>975.5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49-4B78-996B-8B1C20C5F39C}"/>
            </c:ext>
          </c:extLst>
        </c:ser>
        <c:ser>
          <c:idx val="3"/>
          <c:order val="3"/>
          <c:tx>
            <c:strRef>
              <c:f>'[chartsforHKAGpresentation.xlsx]Sheet1 (2)'!$A$25</c:f>
              <c:strCache>
                <c:ptCount val="1"/>
                <c:pt idx="0">
                  <c:v>80+</c:v>
                </c:pt>
              </c:strCache>
            </c:strRef>
          </c:tx>
          <c:spPr>
            <a:solidFill>
              <a:schemeClr val="accent2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numRef>
              <c:f>'[chartsforHKAGpresentation.xlsx]Sheet1 (2)'!$B$1:$K$1</c:f>
              <c:numCache>
                <c:formatCode>General</c:formatCode>
                <c:ptCount val="10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</c:numCache>
            </c:numRef>
          </c:cat>
          <c:val>
            <c:numRef>
              <c:f>'[chartsforHKAGpresentation.xlsx]Sheet1 (2)'!$B$25:$K$25</c:f>
              <c:numCache>
                <c:formatCode>0.0_ </c:formatCode>
                <c:ptCount val="10"/>
                <c:pt idx="0">
                  <c:v>383</c:v>
                </c:pt>
                <c:pt idx="1">
                  <c:v>407.9</c:v>
                </c:pt>
                <c:pt idx="2">
                  <c:v>535.5</c:v>
                </c:pt>
                <c:pt idx="3">
                  <c:v>715.7</c:v>
                </c:pt>
                <c:pt idx="4">
                  <c:v>945.3</c:v>
                </c:pt>
                <c:pt idx="5">
                  <c:v>1133.7</c:v>
                </c:pt>
                <c:pt idx="6">
                  <c:v>1185.8</c:v>
                </c:pt>
                <c:pt idx="7">
                  <c:v>1203.1999999999998</c:v>
                </c:pt>
                <c:pt idx="8">
                  <c:v>1183.3</c:v>
                </c:pt>
                <c:pt idx="9">
                  <c:v>1201.3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49-4B78-996B-8B1C20C5F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1377952"/>
        <c:axId val="121390832"/>
      </c:barChart>
      <c:lineChart>
        <c:grouping val="standard"/>
        <c:varyColors val="0"/>
        <c:ser>
          <c:idx val="0"/>
          <c:order val="0"/>
          <c:tx>
            <c:strRef>
              <c:f>'[chartsforHKAGpresentation.xlsx]Sheet1 (2)'!$A$22</c:f>
              <c:strCache>
                <c:ptCount val="1"/>
                <c:pt idx="0">
                  <c:v>0-59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'[chartsforHKAGpresentation.xlsx]Sheet1 (2)'!$B$1:$K$1</c:f>
              <c:numCache>
                <c:formatCode>General</c:formatCode>
                <c:ptCount val="10"/>
                <c:pt idx="0">
                  <c:v>2020</c:v>
                </c:pt>
                <c:pt idx="1">
                  <c:v>2025</c:v>
                </c:pt>
                <c:pt idx="2">
                  <c:v>2030</c:v>
                </c:pt>
                <c:pt idx="3">
                  <c:v>2035</c:v>
                </c:pt>
                <c:pt idx="4">
                  <c:v>2040</c:v>
                </c:pt>
                <c:pt idx="5">
                  <c:v>2045</c:v>
                </c:pt>
                <c:pt idx="6">
                  <c:v>2050</c:v>
                </c:pt>
                <c:pt idx="7">
                  <c:v>2055</c:v>
                </c:pt>
                <c:pt idx="8">
                  <c:v>2060</c:v>
                </c:pt>
                <c:pt idx="9">
                  <c:v>2065</c:v>
                </c:pt>
              </c:numCache>
            </c:numRef>
          </c:cat>
          <c:val>
            <c:numRef>
              <c:f>'[chartsforHKAGpresentation.xlsx]Sheet1 (2)'!$B$22:$K$22</c:f>
              <c:numCache>
                <c:formatCode>General</c:formatCode>
                <c:ptCount val="10"/>
                <c:pt idx="0">
                  <c:v>5577.8</c:v>
                </c:pt>
                <c:pt idx="1">
                  <c:v>5418.2000000000007</c:v>
                </c:pt>
                <c:pt idx="2">
                  <c:v>5329.0999999999995</c:v>
                </c:pt>
                <c:pt idx="3">
                  <c:v>5260.5999999999995</c:v>
                </c:pt>
                <c:pt idx="4">
                  <c:v>5213.3</c:v>
                </c:pt>
                <c:pt idx="5">
                  <c:v>5111.5</c:v>
                </c:pt>
                <c:pt idx="6">
                  <c:v>4998.1000000000004</c:v>
                </c:pt>
                <c:pt idx="7">
                  <c:v>4860.2999999999993</c:v>
                </c:pt>
                <c:pt idx="8">
                  <c:v>4786.6000000000004</c:v>
                </c:pt>
                <c:pt idx="9">
                  <c:v>4764.6999999999989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049-4B78-996B-8B1C20C5F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975072"/>
        <c:axId val="121388032"/>
      </c:lineChart>
      <c:catAx>
        <c:axId val="12137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90832"/>
        <c:crosses val="autoZero"/>
        <c:auto val="1"/>
        <c:lblAlgn val="ctr"/>
        <c:lblOffset val="100"/>
        <c:noMultiLvlLbl val="0"/>
      </c:catAx>
      <c:valAx>
        <c:axId val="121390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Populations (thousands, Age 60+)</a:t>
                </a:r>
              </a:p>
            </c:rich>
          </c:tx>
          <c:layout>
            <c:manualLayout>
              <c:xMode val="edge"/>
              <c:yMode val="edge"/>
              <c:x val="9.8591529857621069E-3"/>
              <c:y val="0.184953057400669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_ 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377952"/>
        <c:crosses val="autoZero"/>
        <c:crossBetween val="between"/>
      </c:valAx>
      <c:valAx>
        <c:axId val="12138803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Population (thousands, Age 0-59)</a:t>
                </a:r>
              </a:p>
            </c:rich>
          </c:tx>
          <c:layout>
            <c:manualLayout>
              <c:xMode val="edge"/>
              <c:yMode val="edge"/>
              <c:x val="0.9765571251227434"/>
              <c:y val="0.1906423906847247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975072"/>
        <c:crosses val="max"/>
        <c:crossBetween val="between"/>
      </c:valAx>
      <c:catAx>
        <c:axId val="1019750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1213880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Domestic household projection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1290589625844049E-2"/>
          <c:y val="0.12805969587608546"/>
          <c:w val="0.54770766211161726"/>
          <c:h val="0.7751313922109013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[chartsforHKAGpresentation.xlsx]Household!$B$7</c:f>
              <c:strCache>
                <c:ptCount val="1"/>
                <c:pt idx="0">
                  <c:v>Households with only elderly aged 60 and over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[chartsforHKAGpresentation.xlsx]Household!$A$16:$A$19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  <c:pt idx="3">
                  <c:v>2026</c:v>
                </c:pt>
              </c:numCache>
            </c:numRef>
          </c:cat>
          <c:val>
            <c:numRef>
              <c:f>[chartsforHKAGpresentation.xlsx]Household!$B$16:$B$19</c:f>
              <c:numCache>
                <c:formatCode>0.0%</c:formatCode>
                <c:ptCount val="4"/>
                <c:pt idx="0">
                  <c:v>0.129</c:v>
                </c:pt>
                <c:pt idx="1">
                  <c:v>0.16400000000000001</c:v>
                </c:pt>
                <c:pt idx="2">
                  <c:v>0.19800000000000001</c:v>
                </c:pt>
                <c:pt idx="3">
                  <c:v>0.23400000000000001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57-4BFD-A719-C557F53D0D52}"/>
            </c:ext>
          </c:extLst>
        </c:ser>
        <c:ser>
          <c:idx val="1"/>
          <c:order val="1"/>
          <c:tx>
            <c:strRef>
              <c:f>[chartsforHKAGpresentation.xlsx]Household!$C$7</c:f>
              <c:strCache>
                <c:ptCount val="1"/>
                <c:pt idx="0">
                  <c:v>Mixed household with elderly aged 60 and over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[chartsforHKAGpresentation.xlsx]Household!$A$16:$A$19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  <c:pt idx="3">
                  <c:v>2026</c:v>
                </c:pt>
              </c:numCache>
            </c:numRef>
          </c:cat>
          <c:val>
            <c:numRef>
              <c:f>[chartsforHKAGpresentation.xlsx]Household!$C$16:$C$19</c:f>
              <c:numCache>
                <c:formatCode>0.0%</c:formatCode>
                <c:ptCount val="4"/>
                <c:pt idx="0">
                  <c:v>0.25700000000000001</c:v>
                </c:pt>
                <c:pt idx="1">
                  <c:v>0.27700000000000002</c:v>
                </c:pt>
                <c:pt idx="2">
                  <c:v>0.29799999999999999</c:v>
                </c:pt>
                <c:pt idx="3">
                  <c:v>0.308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57-4BFD-A719-C557F53D0D52}"/>
            </c:ext>
          </c:extLst>
        </c:ser>
        <c:ser>
          <c:idx val="2"/>
          <c:order val="2"/>
          <c:tx>
            <c:strRef>
              <c:f>[chartsforHKAGpresentation.xlsx]Household!$D$7</c:f>
              <c:strCache>
                <c:ptCount val="1"/>
                <c:pt idx="0">
                  <c:v>Households without elderly aged 60 and over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numRef>
              <c:f>[chartsforHKAGpresentation.xlsx]Household!$A$16:$A$19</c:f>
              <c:numCache>
                <c:formatCode>General</c:formatCode>
                <c:ptCount val="4"/>
                <c:pt idx="0">
                  <c:v>2011</c:v>
                </c:pt>
                <c:pt idx="1">
                  <c:v>2016</c:v>
                </c:pt>
                <c:pt idx="2">
                  <c:v>2021</c:v>
                </c:pt>
                <c:pt idx="3">
                  <c:v>2026</c:v>
                </c:pt>
              </c:numCache>
            </c:numRef>
          </c:cat>
          <c:val>
            <c:numRef>
              <c:f>[chartsforHKAGpresentation.xlsx]Household!$D$16:$D$19</c:f>
              <c:numCache>
                <c:formatCode>0.0%</c:formatCode>
                <c:ptCount val="4"/>
                <c:pt idx="0">
                  <c:v>0.61399999999999999</c:v>
                </c:pt>
                <c:pt idx="1">
                  <c:v>0.55900000000000005</c:v>
                </c:pt>
                <c:pt idx="2">
                  <c:v>0.504</c:v>
                </c:pt>
                <c:pt idx="3">
                  <c:v>0.45800000000000002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57-4BFD-A719-C557F53D0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20365392"/>
        <c:axId val="82317040"/>
      </c:barChart>
      <c:lineChart>
        <c:grouping val="standard"/>
        <c:varyColors val="0"/>
        <c:ser>
          <c:idx val="3"/>
          <c:order val="3"/>
          <c:tx>
            <c:strRef>
              <c:f>[chartsforHKAGpresentation.xlsx]Household!$E$7</c:f>
              <c:strCache>
                <c:ptCount val="1"/>
                <c:pt idx="0">
                  <c:v>Average household size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val>
            <c:numRef>
              <c:f>[chartsforHKAGpresentation.xlsx]Household!$E$16:$E$19</c:f>
              <c:numCache>
                <c:formatCode>0.0</c:formatCode>
                <c:ptCount val="4"/>
                <c:pt idx="0">
                  <c:v>2.9</c:v>
                </c:pt>
                <c:pt idx="1">
                  <c:v>2.8</c:v>
                </c:pt>
                <c:pt idx="2">
                  <c:v>2.8</c:v>
                </c:pt>
                <c:pt idx="3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957-4BFD-A719-C557F53D0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8866832"/>
        <c:axId val="321661840"/>
      </c:lineChart>
      <c:catAx>
        <c:axId val="12036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317040"/>
        <c:crosses val="autoZero"/>
        <c:auto val="1"/>
        <c:lblAlgn val="ctr"/>
        <c:lblOffset val="100"/>
        <c:noMultiLvlLbl val="0"/>
      </c:catAx>
      <c:valAx>
        <c:axId val="82317040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365392"/>
        <c:crosses val="autoZero"/>
        <c:crossBetween val="between"/>
      </c:valAx>
      <c:valAx>
        <c:axId val="321661840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zh-HK" dirty="0" smtClean="0"/>
                  <a:t>Average household size</a:t>
                </a:r>
                <a:endParaRPr lang="en-US" altLang="zh-HK" dirty="0"/>
              </a:p>
            </c:rich>
          </c:tx>
          <c:layout>
            <c:manualLayout>
              <c:xMode val="edge"/>
              <c:yMode val="edge"/>
              <c:x val="0.69963850467232036"/>
              <c:y val="0.2674140597281305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8866832"/>
        <c:crosses val="max"/>
        <c:crossBetween val="between"/>
      </c:valAx>
      <c:catAx>
        <c:axId val="248866832"/>
        <c:scaling>
          <c:orientation val="minMax"/>
        </c:scaling>
        <c:delete val="1"/>
        <c:axPos val="b"/>
        <c:majorTickMark val="out"/>
        <c:minorTickMark val="none"/>
        <c:tickLblPos val="nextTo"/>
        <c:crossAx val="3216618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638210723499853"/>
          <c:y val="0.33388718457805766"/>
          <c:w val="0.25626917225246582"/>
          <c:h val="0.420637850274700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TW"/>
              <a:t>The</a:t>
            </a:r>
            <a:r>
              <a:rPr lang="en-US" altLang="zh-TW" baseline="0"/>
              <a:t> caregiving dyads are living together</a:t>
            </a:r>
            <a:endParaRPr lang="en-US" altLang="zh-TW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[chartsforHKAGpresentation.xlsx]Sheet3!$B$45:$B$46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[chartsforHKAGpresentation.xlsx]Sheet3!$C$45:$C$46</c:f>
              <c:numCache>
                <c:formatCode>###0</c:formatCode>
                <c:ptCount val="2"/>
                <c:pt idx="0">
                  <c:v>300</c:v>
                </c:pt>
                <c:pt idx="1">
                  <c:v>133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E2-422D-9FB7-87D4A0271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592320"/>
        <c:axId val="390592880"/>
      </c:barChart>
      <c:catAx>
        <c:axId val="390592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92880"/>
        <c:crosses val="autoZero"/>
        <c:auto val="1"/>
        <c:lblAlgn val="ctr"/>
        <c:lblOffset val="100"/>
        <c:noMultiLvlLbl val="0"/>
      </c:catAx>
      <c:valAx>
        <c:axId val="390592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592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'[chartsforHKAGpresentation.xlsx]Sheet2 (2)'!$B$1</c:f>
              <c:strCache>
                <c:ptCount val="1"/>
                <c:pt idx="0">
                  <c:v>Not lonely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(2)'!$A$2:$A$4</c:f>
              <c:strCache>
                <c:ptCount val="3"/>
                <c:pt idx="0">
                  <c:v>Equipped with skills</c:v>
                </c:pt>
                <c:pt idx="1">
                  <c:v>Perceived confident of physical strength</c:v>
                </c:pt>
                <c:pt idx="2">
                  <c:v>Perceived confident of mental strength</c:v>
                </c:pt>
              </c:strCache>
            </c:strRef>
          </c:cat>
          <c:val>
            <c:numRef>
              <c:f>'[chartsforHKAGpresentation.xlsx]Sheet2 (2)'!$B$2:$B$4</c:f>
              <c:numCache>
                <c:formatCode>General</c:formatCode>
                <c:ptCount val="3"/>
                <c:pt idx="0">
                  <c:v>24.8</c:v>
                </c:pt>
                <c:pt idx="1">
                  <c:v>36.4</c:v>
                </c:pt>
                <c:pt idx="2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F8-486B-AA16-0E6F502DFC8E}"/>
            </c:ext>
          </c:extLst>
        </c:ser>
        <c:ser>
          <c:idx val="1"/>
          <c:order val="1"/>
          <c:tx>
            <c:strRef>
              <c:f>'[chartsforHKAGpresentation.xlsx]Sheet2 (2)'!$C$1</c:f>
              <c:strCache>
                <c:ptCount val="1"/>
                <c:pt idx="0">
                  <c:v>Felt lonely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(2)'!$A$2:$A$4</c:f>
              <c:strCache>
                <c:ptCount val="3"/>
                <c:pt idx="0">
                  <c:v>Equipped with skills</c:v>
                </c:pt>
                <c:pt idx="1">
                  <c:v>Perceived confident of physical strength</c:v>
                </c:pt>
                <c:pt idx="2">
                  <c:v>Perceived confident of mental strength</c:v>
                </c:pt>
              </c:strCache>
            </c:strRef>
          </c:cat>
          <c:val>
            <c:numRef>
              <c:f>'[chartsforHKAGpresentation.xlsx]Sheet2 (2)'!$C$2:$C$4</c:f>
              <c:numCache>
                <c:formatCode>General</c:formatCode>
                <c:ptCount val="3"/>
                <c:pt idx="0">
                  <c:v>18.600000000000001</c:v>
                </c:pt>
                <c:pt idx="1">
                  <c:v>13.6</c:v>
                </c:pt>
                <c:pt idx="2">
                  <c:v>18.600000000000001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F8-486B-AA16-0E6F502DF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28447792"/>
        <c:axId val="328439392"/>
      </c:barChart>
      <c:catAx>
        <c:axId val="328447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39392"/>
        <c:crosses val="autoZero"/>
        <c:auto val="1"/>
        <c:lblAlgn val="ctr"/>
        <c:lblOffset val="100"/>
        <c:noMultiLvlLbl val="0"/>
      </c:catAx>
      <c:valAx>
        <c:axId val="328439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844779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'[chartsforHKAGpresentation.xlsx]Sheet2 (2)'!$B$1</c:f>
              <c:strCache>
                <c:ptCount val="1"/>
                <c:pt idx="0">
                  <c:v>Not lonely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(2)'!$A$5:$A$8</c:f>
              <c:strCache>
                <c:ptCount val="4"/>
                <c:pt idx="0">
                  <c:v>Care recipient had good adaptation</c:v>
                </c:pt>
                <c:pt idx="1">
                  <c:v>Perceived confident on family</c:v>
                </c:pt>
                <c:pt idx="2">
                  <c:v>Perceived suitability of household to provide care</c:v>
                </c:pt>
                <c:pt idx="3">
                  <c:v>Perceived good relationship with care recipient</c:v>
                </c:pt>
              </c:strCache>
            </c:strRef>
          </c:cat>
          <c:val>
            <c:numRef>
              <c:f>'[chartsforHKAGpresentation.xlsx]Sheet2 (2)'!$B$5:$B$8</c:f>
              <c:numCache>
                <c:formatCode>General</c:formatCode>
                <c:ptCount val="4"/>
                <c:pt idx="0">
                  <c:v>27.9</c:v>
                </c:pt>
                <c:pt idx="1">
                  <c:v>30.6</c:v>
                </c:pt>
                <c:pt idx="2">
                  <c:v>36.1</c:v>
                </c:pt>
                <c:pt idx="3">
                  <c:v>79.3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7-4E71-A47E-8B877379EB46}"/>
            </c:ext>
          </c:extLst>
        </c:ser>
        <c:ser>
          <c:idx val="1"/>
          <c:order val="1"/>
          <c:tx>
            <c:strRef>
              <c:f>'[chartsforHKAGpresentation.xlsx]Sheet2 (2)'!$C$1</c:f>
              <c:strCache>
                <c:ptCount val="1"/>
                <c:pt idx="0">
                  <c:v>Felt lonely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(2)'!$A$5:$A$8</c:f>
              <c:strCache>
                <c:ptCount val="4"/>
                <c:pt idx="0">
                  <c:v>Care recipient had good adaptation</c:v>
                </c:pt>
                <c:pt idx="1">
                  <c:v>Perceived confident on family</c:v>
                </c:pt>
                <c:pt idx="2">
                  <c:v>Perceived suitability of household to provide care</c:v>
                </c:pt>
                <c:pt idx="3">
                  <c:v>Perceived good relationship with care recipient</c:v>
                </c:pt>
              </c:strCache>
            </c:strRef>
          </c:cat>
          <c:val>
            <c:numRef>
              <c:f>'[chartsforHKAGpresentation.xlsx]Sheet2 (2)'!$C$5:$C$8</c:f>
              <c:numCache>
                <c:formatCode>General</c:formatCode>
                <c:ptCount val="4"/>
                <c:pt idx="0">
                  <c:v>10.3</c:v>
                </c:pt>
                <c:pt idx="1">
                  <c:v>9.3000000000000007</c:v>
                </c:pt>
                <c:pt idx="2">
                  <c:v>25</c:v>
                </c:pt>
                <c:pt idx="3">
                  <c:v>58.4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D7-4E71-A47E-8B877379EB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41522160"/>
        <c:axId val="321659600"/>
      </c:barChart>
      <c:catAx>
        <c:axId val="241522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659600"/>
        <c:crosses val="autoZero"/>
        <c:auto val="1"/>
        <c:lblAlgn val="ctr"/>
        <c:lblOffset val="100"/>
        <c:noMultiLvlLbl val="0"/>
      </c:catAx>
      <c:valAx>
        <c:axId val="321659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1522160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'[chartsforHKAGpresentation.xlsx]Sheet2 (2)'!$B$10</c:f>
              <c:strCache>
                <c:ptCount val="1"/>
                <c:pt idx="0">
                  <c:v>Did not have depressive symptoms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(2)'!$A$11:$A$12</c:f>
              <c:strCache>
                <c:ptCount val="2"/>
                <c:pt idx="0">
                  <c:v>Perceived confident on physical strength</c:v>
                </c:pt>
                <c:pt idx="1">
                  <c:v>Perceived confident on mental strength</c:v>
                </c:pt>
              </c:strCache>
            </c:strRef>
          </c:cat>
          <c:val>
            <c:numRef>
              <c:f>'[chartsforHKAGpresentation.xlsx]Sheet2 (2)'!$B$11:$B$12</c:f>
              <c:numCache>
                <c:formatCode>General</c:formatCode>
                <c:ptCount val="2"/>
                <c:pt idx="0">
                  <c:v>35.700000000000003</c:v>
                </c:pt>
                <c:pt idx="1">
                  <c:v>38.1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C4-4FD8-B987-B7D2500986F5}"/>
            </c:ext>
          </c:extLst>
        </c:ser>
        <c:ser>
          <c:idx val="1"/>
          <c:order val="1"/>
          <c:tx>
            <c:strRef>
              <c:f>'[chartsforHKAGpresentation.xlsx]Sheet2 (2)'!$C$10</c:f>
              <c:strCache>
                <c:ptCount val="1"/>
                <c:pt idx="0">
                  <c:v>Had depressive symptoms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(2)'!$A$11:$A$12</c:f>
              <c:strCache>
                <c:ptCount val="2"/>
                <c:pt idx="0">
                  <c:v>Perceived confident on physical strength</c:v>
                </c:pt>
                <c:pt idx="1">
                  <c:v>Perceived confident on mental strength</c:v>
                </c:pt>
              </c:strCache>
            </c:strRef>
          </c:cat>
          <c:val>
            <c:numRef>
              <c:f>'[chartsforHKAGpresentation.xlsx]Sheet2 (2)'!$C$11:$C$12</c:f>
              <c:numCache>
                <c:formatCode>General</c:formatCode>
                <c:ptCount val="2"/>
                <c:pt idx="0">
                  <c:v>20.7</c:v>
                </c:pt>
                <c:pt idx="1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C4-4FD8-B987-B7D2500986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30119712"/>
        <c:axId val="330110192"/>
      </c:barChart>
      <c:catAx>
        <c:axId val="330119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110192"/>
        <c:crosses val="autoZero"/>
        <c:auto val="1"/>
        <c:lblAlgn val="ctr"/>
        <c:lblOffset val="100"/>
        <c:noMultiLvlLbl val="0"/>
      </c:catAx>
      <c:valAx>
        <c:axId val="3301101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11971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'[chartsforHKAGpresentation.xlsx]Sheet2 (2)'!$B$10</c:f>
              <c:strCache>
                <c:ptCount val="1"/>
                <c:pt idx="0">
                  <c:v>Did not have depressive symptoms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(2)'!$A$13:$A$16</c:f>
              <c:strCache>
                <c:ptCount val="4"/>
                <c:pt idx="0">
                  <c:v>Perceived confident on family</c:v>
                </c:pt>
                <c:pt idx="1">
                  <c:v>Perceived no danger to staying at home alone</c:v>
                </c:pt>
                <c:pt idx="2">
                  <c:v>Perceived suitability of household to provide care</c:v>
                </c:pt>
                <c:pt idx="3">
                  <c:v>Perceived good relationship with care recipient</c:v>
                </c:pt>
              </c:strCache>
            </c:strRef>
          </c:cat>
          <c:val>
            <c:numRef>
              <c:f>'[chartsforHKAGpresentation.xlsx]Sheet2 (2)'!$B$13:$B$16</c:f>
              <c:numCache>
                <c:formatCode>General</c:formatCode>
                <c:ptCount val="4"/>
                <c:pt idx="0">
                  <c:v>32.9</c:v>
                </c:pt>
                <c:pt idx="1">
                  <c:v>13.3</c:v>
                </c:pt>
                <c:pt idx="2">
                  <c:v>38.799999999999997</c:v>
                </c:pt>
                <c:pt idx="3">
                  <c:v>87.7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5-440D-B529-B36EC333E622}"/>
            </c:ext>
          </c:extLst>
        </c:ser>
        <c:ser>
          <c:idx val="1"/>
          <c:order val="1"/>
          <c:tx>
            <c:strRef>
              <c:f>'[chartsforHKAGpresentation.xlsx]Sheet2 (2)'!$C$10</c:f>
              <c:strCache>
                <c:ptCount val="1"/>
                <c:pt idx="0">
                  <c:v>Had depressive symptoms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(2)'!$A$13:$A$16</c:f>
              <c:strCache>
                <c:ptCount val="4"/>
                <c:pt idx="0">
                  <c:v>Perceived confident on family</c:v>
                </c:pt>
                <c:pt idx="1">
                  <c:v>Perceived no danger to staying at home alone</c:v>
                </c:pt>
                <c:pt idx="2">
                  <c:v>Perceived suitability of household to provide care</c:v>
                </c:pt>
                <c:pt idx="3">
                  <c:v>Perceived good relationship with care recipient</c:v>
                </c:pt>
              </c:strCache>
            </c:strRef>
          </c:cat>
          <c:val>
            <c:numRef>
              <c:f>'[chartsforHKAGpresentation.xlsx]Sheet2 (2)'!$C$13:$C$16</c:f>
              <c:numCache>
                <c:formatCode>General</c:formatCode>
                <c:ptCount val="4"/>
                <c:pt idx="0">
                  <c:v>9.8000000000000007</c:v>
                </c:pt>
                <c:pt idx="1">
                  <c:v>8.5</c:v>
                </c:pt>
                <c:pt idx="2">
                  <c:v>25.3</c:v>
                </c:pt>
                <c:pt idx="3">
                  <c:v>54.8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5-440D-B529-B36EC333E6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18881712"/>
        <c:axId val="418882272"/>
      </c:barChart>
      <c:catAx>
        <c:axId val="418881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882272"/>
        <c:crosses val="autoZero"/>
        <c:auto val="1"/>
        <c:lblAlgn val="ctr"/>
        <c:lblOffset val="100"/>
        <c:noMultiLvlLbl val="0"/>
      </c:catAx>
      <c:valAx>
        <c:axId val="418882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888171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'[chartsforHKAGpresentation.xlsx]Sheet2 (2)'!$B$18</c:f>
              <c:strCache>
                <c:ptCount val="1"/>
                <c:pt idx="0">
                  <c:v>Did not have burden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(2)'!$A$19:$A$20</c:f>
              <c:strCache>
                <c:ptCount val="2"/>
                <c:pt idx="0">
                  <c:v>Pervceied adequacy of financial status</c:v>
                </c:pt>
                <c:pt idx="1">
                  <c:v>Perceived confident on physical strength</c:v>
                </c:pt>
              </c:strCache>
            </c:strRef>
          </c:cat>
          <c:val>
            <c:numRef>
              <c:f>'[chartsforHKAGpresentation.xlsx]Sheet2 (2)'!$B$19:$B$20</c:f>
              <c:numCache>
                <c:formatCode>General</c:formatCode>
                <c:ptCount val="2"/>
                <c:pt idx="0">
                  <c:v>33.700000000000003</c:v>
                </c:pt>
                <c:pt idx="1">
                  <c:v>36.1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9-446B-A50A-CA7BBE23B135}"/>
            </c:ext>
          </c:extLst>
        </c:ser>
        <c:ser>
          <c:idx val="1"/>
          <c:order val="1"/>
          <c:tx>
            <c:strRef>
              <c:f>'[chartsforHKAGpresentation.xlsx]Sheet2 (2)'!$C$18</c:f>
              <c:strCache>
                <c:ptCount val="1"/>
                <c:pt idx="0">
                  <c:v>Had Burden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(2)'!$A$19:$A$20</c:f>
              <c:strCache>
                <c:ptCount val="2"/>
                <c:pt idx="0">
                  <c:v>Pervceied adequacy of financial status</c:v>
                </c:pt>
                <c:pt idx="1">
                  <c:v>Perceived confident on physical strength</c:v>
                </c:pt>
              </c:strCache>
            </c:strRef>
          </c:cat>
          <c:val>
            <c:numRef>
              <c:f>'[chartsforHKAGpresentation.xlsx]Sheet2 (2)'!$C$19:$C$20</c:f>
              <c:numCache>
                <c:formatCode>General</c:formatCode>
                <c:ptCount val="2"/>
                <c:pt idx="0">
                  <c:v>16.3</c:v>
                </c:pt>
                <c:pt idx="1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9-446B-A50A-CA7BBE23B1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2898912"/>
        <c:axId val="402899472"/>
      </c:barChart>
      <c:catAx>
        <c:axId val="4028989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99472"/>
        <c:crosses val="autoZero"/>
        <c:auto val="1"/>
        <c:lblAlgn val="ctr"/>
        <c:lblOffset val="100"/>
        <c:noMultiLvlLbl val="0"/>
      </c:catAx>
      <c:valAx>
        <c:axId val="4028994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898912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'[chartsforHKAGpresentation.xlsx]Sheet2 (2)'!$B$18</c:f>
              <c:strCache>
                <c:ptCount val="1"/>
                <c:pt idx="0">
                  <c:v>Did not have burden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(2)'!$A$21:$A$23</c:f>
              <c:strCache>
                <c:ptCount val="3"/>
                <c:pt idx="0">
                  <c:v>Care recipient had good adaptation</c:v>
                </c:pt>
                <c:pt idx="1">
                  <c:v>Perceived suitability of household to provide care</c:v>
                </c:pt>
                <c:pt idx="2">
                  <c:v>Perceived good relationship with care recipient</c:v>
                </c:pt>
              </c:strCache>
            </c:strRef>
          </c:cat>
          <c:val>
            <c:numRef>
              <c:f>'[chartsforHKAGpresentation.xlsx]Sheet2 (2)'!$B$21:$B$23</c:f>
              <c:numCache>
                <c:formatCode>General</c:formatCode>
                <c:ptCount val="3"/>
                <c:pt idx="0">
                  <c:v>25.4</c:v>
                </c:pt>
                <c:pt idx="1">
                  <c:v>42.6</c:v>
                </c:pt>
                <c:pt idx="2">
                  <c:v>78.5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F1-428B-85A1-2905F4B16055}"/>
            </c:ext>
          </c:extLst>
        </c:ser>
        <c:ser>
          <c:idx val="1"/>
          <c:order val="1"/>
          <c:tx>
            <c:strRef>
              <c:f>'[chartsforHKAGpresentation.xlsx]Sheet2 (2)'!$C$18</c:f>
              <c:strCache>
                <c:ptCount val="1"/>
                <c:pt idx="0">
                  <c:v>Had Burden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'[chartsforHKAGpresentation.xlsx]Sheet2 (2)'!$A$21:$A$23</c:f>
              <c:strCache>
                <c:ptCount val="3"/>
                <c:pt idx="0">
                  <c:v>Care recipient had good adaptation</c:v>
                </c:pt>
                <c:pt idx="1">
                  <c:v>Perceived suitability of household to provide care</c:v>
                </c:pt>
                <c:pt idx="2">
                  <c:v>Perceived good relationship with care recipient</c:v>
                </c:pt>
              </c:strCache>
            </c:strRef>
          </c:cat>
          <c:val>
            <c:numRef>
              <c:f>'[chartsforHKAGpresentation.xlsx]Sheet2 (2)'!$C$21:$C$23</c:f>
              <c:numCache>
                <c:formatCode>General</c:formatCode>
                <c:ptCount val="3"/>
                <c:pt idx="0">
                  <c:v>15</c:v>
                </c:pt>
                <c:pt idx="1">
                  <c:v>17.7</c:v>
                </c:pt>
                <c:pt idx="2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F1-428B-85A1-2905F4B160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02900032"/>
        <c:axId val="402901152"/>
      </c:barChart>
      <c:catAx>
        <c:axId val="402900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901152"/>
        <c:crosses val="autoZero"/>
        <c:auto val="1"/>
        <c:lblAlgn val="ctr"/>
        <c:lblOffset val="100"/>
        <c:noMultiLvlLbl val="0"/>
      </c:catAx>
      <c:valAx>
        <c:axId val="402901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290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B73D5-F91D-4101-A3B7-DB026FE903B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HK"/>
        </a:p>
      </dgm:t>
    </dgm:pt>
    <dgm:pt modelId="{D6C04D47-DF0E-40FC-9173-C312CD3414DA}">
      <dgm:prSet phldrT="[Text]"/>
      <dgm:spPr>
        <a:solidFill>
          <a:srgbClr val="00B0F0"/>
        </a:solidFill>
      </dgm:spPr>
      <dgm:t>
        <a:bodyPr/>
        <a:lstStyle/>
        <a:p>
          <a:r>
            <a:rPr lang="en-HK" dirty="0"/>
            <a:t>Aging population and its demands on caregiving</a:t>
          </a:r>
        </a:p>
      </dgm:t>
    </dgm:pt>
    <dgm:pt modelId="{5896CD60-D335-409F-9414-3839C1C82D44}" type="parTrans" cxnId="{E4AF0924-E3F1-4384-B377-E1EC08FADD23}">
      <dgm:prSet/>
      <dgm:spPr/>
      <dgm:t>
        <a:bodyPr/>
        <a:lstStyle/>
        <a:p>
          <a:endParaRPr lang="en-HK"/>
        </a:p>
      </dgm:t>
    </dgm:pt>
    <dgm:pt modelId="{81FAB0CF-C70C-4572-9F78-225255D2AEE1}" type="sibTrans" cxnId="{E4AF0924-E3F1-4384-B377-E1EC08FADD23}">
      <dgm:prSet/>
      <dgm:spPr/>
      <dgm:t>
        <a:bodyPr/>
        <a:lstStyle/>
        <a:p>
          <a:endParaRPr lang="en-HK"/>
        </a:p>
      </dgm:t>
    </dgm:pt>
    <dgm:pt modelId="{6BEFF6AB-AD35-4559-A394-372606E4182B}">
      <dgm:prSet phldrT="[Text]"/>
      <dgm:spPr>
        <a:solidFill>
          <a:srgbClr val="00B0F0"/>
        </a:solidFill>
      </dgm:spPr>
      <dgm:t>
        <a:bodyPr/>
        <a:lstStyle/>
        <a:p>
          <a:r>
            <a:rPr lang="en-HK" dirty="0"/>
            <a:t>Study objective, method and findings</a:t>
          </a:r>
        </a:p>
      </dgm:t>
    </dgm:pt>
    <dgm:pt modelId="{005330A3-E0B5-4AB3-9F4B-BFEAEDBD15B7}" type="parTrans" cxnId="{119D2311-BCB4-4CC6-BED6-A67FBD90A9A5}">
      <dgm:prSet/>
      <dgm:spPr/>
      <dgm:t>
        <a:bodyPr/>
        <a:lstStyle/>
        <a:p>
          <a:endParaRPr lang="en-HK"/>
        </a:p>
      </dgm:t>
    </dgm:pt>
    <dgm:pt modelId="{42B3EB4D-D8FB-4472-86F0-0E7E6B7248F6}" type="sibTrans" cxnId="{119D2311-BCB4-4CC6-BED6-A67FBD90A9A5}">
      <dgm:prSet/>
      <dgm:spPr/>
      <dgm:t>
        <a:bodyPr/>
        <a:lstStyle/>
        <a:p>
          <a:endParaRPr lang="en-HK"/>
        </a:p>
      </dgm:t>
    </dgm:pt>
    <dgm:pt modelId="{46E892F2-BE7B-4A3A-B17B-3DADFEFF315E}">
      <dgm:prSet phldrT="[Text]"/>
      <dgm:spPr>
        <a:solidFill>
          <a:srgbClr val="00B0F0"/>
        </a:solidFill>
      </dgm:spPr>
      <dgm:t>
        <a:bodyPr/>
        <a:lstStyle/>
        <a:p>
          <a:r>
            <a:rPr lang="en-HK" dirty="0"/>
            <a:t>Policy and service implications</a:t>
          </a:r>
        </a:p>
      </dgm:t>
    </dgm:pt>
    <dgm:pt modelId="{BDCDEEF6-DF50-475A-8150-4F01817B31FA}" type="parTrans" cxnId="{70AEC803-4D68-44EC-A648-C2F5BC3357EB}">
      <dgm:prSet/>
      <dgm:spPr/>
      <dgm:t>
        <a:bodyPr/>
        <a:lstStyle/>
        <a:p>
          <a:endParaRPr lang="en-HK"/>
        </a:p>
      </dgm:t>
    </dgm:pt>
    <dgm:pt modelId="{50A6D723-10B7-4B19-8E98-5A1C0CE8A07E}" type="sibTrans" cxnId="{70AEC803-4D68-44EC-A648-C2F5BC3357EB}">
      <dgm:prSet/>
      <dgm:spPr/>
      <dgm:t>
        <a:bodyPr/>
        <a:lstStyle/>
        <a:p>
          <a:endParaRPr lang="en-HK"/>
        </a:p>
      </dgm:t>
    </dgm:pt>
    <dgm:pt modelId="{3A681C2C-4314-49B5-ADBE-637A5ADC7765}" type="pres">
      <dgm:prSet presAssocID="{3D1B73D5-F91D-4101-A3B7-DB026FE903B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340BFF77-E68D-49EC-A147-2B22A2B989F2}" type="pres">
      <dgm:prSet presAssocID="{D6C04D47-DF0E-40FC-9173-C312CD3414DA}" presName="parentLin" presStyleCnt="0"/>
      <dgm:spPr/>
    </dgm:pt>
    <dgm:pt modelId="{E0BE168A-A1E8-4CB0-883A-20D2E01E9164}" type="pres">
      <dgm:prSet presAssocID="{D6C04D47-DF0E-40FC-9173-C312CD3414DA}" presName="parentLeftMargin" presStyleLbl="node1" presStyleIdx="0" presStyleCnt="3"/>
      <dgm:spPr/>
      <dgm:t>
        <a:bodyPr/>
        <a:lstStyle/>
        <a:p>
          <a:endParaRPr lang="zh-HK" altLang="en-US"/>
        </a:p>
      </dgm:t>
    </dgm:pt>
    <dgm:pt modelId="{91B66221-1172-43D8-A984-3AE1725E6751}" type="pres">
      <dgm:prSet presAssocID="{D6C04D47-DF0E-40FC-9173-C312CD3414D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1C6D43B-D22D-473A-B234-E778FBA64209}" type="pres">
      <dgm:prSet presAssocID="{D6C04D47-DF0E-40FC-9173-C312CD3414DA}" presName="negativeSpace" presStyleCnt="0"/>
      <dgm:spPr/>
    </dgm:pt>
    <dgm:pt modelId="{CA9F768B-7627-48BA-AA59-5CE4795542BF}" type="pres">
      <dgm:prSet presAssocID="{D6C04D47-DF0E-40FC-9173-C312CD3414DA}" presName="childText" presStyleLbl="conFgAcc1" presStyleIdx="0" presStyleCnt="3">
        <dgm:presLayoutVars>
          <dgm:bulletEnabled val="1"/>
        </dgm:presLayoutVars>
      </dgm:prSet>
      <dgm:spPr/>
    </dgm:pt>
    <dgm:pt modelId="{4963CF7D-D47C-4762-BF13-0853358061A6}" type="pres">
      <dgm:prSet presAssocID="{81FAB0CF-C70C-4572-9F78-225255D2AEE1}" presName="spaceBetweenRectangles" presStyleCnt="0"/>
      <dgm:spPr/>
    </dgm:pt>
    <dgm:pt modelId="{ADC2D5DA-5AEE-48F7-89C3-6CCA2B416F68}" type="pres">
      <dgm:prSet presAssocID="{6BEFF6AB-AD35-4559-A394-372606E4182B}" presName="parentLin" presStyleCnt="0"/>
      <dgm:spPr/>
    </dgm:pt>
    <dgm:pt modelId="{381EB40C-7634-4509-A75B-14ECC5DDB78A}" type="pres">
      <dgm:prSet presAssocID="{6BEFF6AB-AD35-4559-A394-372606E4182B}" presName="parentLeftMargin" presStyleLbl="node1" presStyleIdx="0" presStyleCnt="3"/>
      <dgm:spPr/>
      <dgm:t>
        <a:bodyPr/>
        <a:lstStyle/>
        <a:p>
          <a:endParaRPr lang="zh-HK" altLang="en-US"/>
        </a:p>
      </dgm:t>
    </dgm:pt>
    <dgm:pt modelId="{6DE557D8-D135-4AEC-999C-A5B1123C63D1}" type="pres">
      <dgm:prSet presAssocID="{6BEFF6AB-AD35-4559-A394-372606E4182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192CF48-F574-471D-9824-ADB41147C78E}" type="pres">
      <dgm:prSet presAssocID="{6BEFF6AB-AD35-4559-A394-372606E4182B}" presName="negativeSpace" presStyleCnt="0"/>
      <dgm:spPr/>
    </dgm:pt>
    <dgm:pt modelId="{13FDE6DF-3BED-4B78-AB94-BE28FA1AE808}" type="pres">
      <dgm:prSet presAssocID="{6BEFF6AB-AD35-4559-A394-372606E4182B}" presName="childText" presStyleLbl="conFgAcc1" presStyleIdx="1" presStyleCnt="3">
        <dgm:presLayoutVars>
          <dgm:bulletEnabled val="1"/>
        </dgm:presLayoutVars>
      </dgm:prSet>
      <dgm:spPr/>
    </dgm:pt>
    <dgm:pt modelId="{FF9F2581-74A6-40A0-87CC-DA44C06E8FB4}" type="pres">
      <dgm:prSet presAssocID="{42B3EB4D-D8FB-4472-86F0-0E7E6B7248F6}" presName="spaceBetweenRectangles" presStyleCnt="0"/>
      <dgm:spPr/>
    </dgm:pt>
    <dgm:pt modelId="{35F5332A-9098-42EA-B3B4-34B1DEED71F9}" type="pres">
      <dgm:prSet presAssocID="{46E892F2-BE7B-4A3A-B17B-3DADFEFF315E}" presName="parentLin" presStyleCnt="0"/>
      <dgm:spPr/>
    </dgm:pt>
    <dgm:pt modelId="{5142EC81-CF6E-4941-83B3-ED9B23F8D150}" type="pres">
      <dgm:prSet presAssocID="{46E892F2-BE7B-4A3A-B17B-3DADFEFF315E}" presName="parentLeftMargin" presStyleLbl="node1" presStyleIdx="1" presStyleCnt="3"/>
      <dgm:spPr/>
      <dgm:t>
        <a:bodyPr/>
        <a:lstStyle/>
        <a:p>
          <a:endParaRPr lang="zh-HK" altLang="en-US"/>
        </a:p>
      </dgm:t>
    </dgm:pt>
    <dgm:pt modelId="{D294E162-A4E0-4915-A8D4-C9D889B2ED59}" type="pres">
      <dgm:prSet presAssocID="{46E892F2-BE7B-4A3A-B17B-3DADFEFF315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1F8F9C3-1549-4628-974E-821599D0330E}" type="pres">
      <dgm:prSet presAssocID="{46E892F2-BE7B-4A3A-B17B-3DADFEFF315E}" presName="negativeSpace" presStyleCnt="0"/>
      <dgm:spPr/>
    </dgm:pt>
    <dgm:pt modelId="{FD37980B-0830-4CB2-A2A4-201D8326E9EF}" type="pres">
      <dgm:prSet presAssocID="{46E892F2-BE7B-4A3A-B17B-3DADFEFF315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18B535D-EA94-40BA-806C-128FCD31C200}" type="presOf" srcId="{D6C04D47-DF0E-40FC-9173-C312CD3414DA}" destId="{E0BE168A-A1E8-4CB0-883A-20D2E01E9164}" srcOrd="0" destOrd="0" presId="urn:microsoft.com/office/officeart/2005/8/layout/list1"/>
    <dgm:cxn modelId="{70AEC803-4D68-44EC-A648-C2F5BC3357EB}" srcId="{3D1B73D5-F91D-4101-A3B7-DB026FE903B5}" destId="{46E892F2-BE7B-4A3A-B17B-3DADFEFF315E}" srcOrd="2" destOrd="0" parTransId="{BDCDEEF6-DF50-475A-8150-4F01817B31FA}" sibTransId="{50A6D723-10B7-4B19-8E98-5A1C0CE8A07E}"/>
    <dgm:cxn modelId="{119D2311-BCB4-4CC6-BED6-A67FBD90A9A5}" srcId="{3D1B73D5-F91D-4101-A3B7-DB026FE903B5}" destId="{6BEFF6AB-AD35-4559-A394-372606E4182B}" srcOrd="1" destOrd="0" parTransId="{005330A3-E0B5-4AB3-9F4B-BFEAEDBD15B7}" sibTransId="{42B3EB4D-D8FB-4472-86F0-0E7E6B7248F6}"/>
    <dgm:cxn modelId="{4BECA37B-5EEE-40DB-8791-65C157E621CB}" type="presOf" srcId="{3D1B73D5-F91D-4101-A3B7-DB026FE903B5}" destId="{3A681C2C-4314-49B5-ADBE-637A5ADC7765}" srcOrd="0" destOrd="0" presId="urn:microsoft.com/office/officeart/2005/8/layout/list1"/>
    <dgm:cxn modelId="{E4AF0924-E3F1-4384-B377-E1EC08FADD23}" srcId="{3D1B73D5-F91D-4101-A3B7-DB026FE903B5}" destId="{D6C04D47-DF0E-40FC-9173-C312CD3414DA}" srcOrd="0" destOrd="0" parTransId="{5896CD60-D335-409F-9414-3839C1C82D44}" sibTransId="{81FAB0CF-C70C-4572-9F78-225255D2AEE1}"/>
    <dgm:cxn modelId="{5C1055D3-C0E5-46FB-85FC-CB36B600B151}" type="presOf" srcId="{46E892F2-BE7B-4A3A-B17B-3DADFEFF315E}" destId="{5142EC81-CF6E-4941-83B3-ED9B23F8D150}" srcOrd="0" destOrd="0" presId="urn:microsoft.com/office/officeart/2005/8/layout/list1"/>
    <dgm:cxn modelId="{031AC2C2-B873-40A3-8DAE-92E162F87951}" type="presOf" srcId="{6BEFF6AB-AD35-4559-A394-372606E4182B}" destId="{381EB40C-7634-4509-A75B-14ECC5DDB78A}" srcOrd="0" destOrd="0" presId="urn:microsoft.com/office/officeart/2005/8/layout/list1"/>
    <dgm:cxn modelId="{00B2E671-B51D-4315-A670-C911E12EA59F}" type="presOf" srcId="{D6C04D47-DF0E-40FC-9173-C312CD3414DA}" destId="{91B66221-1172-43D8-A984-3AE1725E6751}" srcOrd="1" destOrd="0" presId="urn:microsoft.com/office/officeart/2005/8/layout/list1"/>
    <dgm:cxn modelId="{3BB9902A-D792-428F-90D2-5AE81A0366FF}" type="presOf" srcId="{46E892F2-BE7B-4A3A-B17B-3DADFEFF315E}" destId="{D294E162-A4E0-4915-A8D4-C9D889B2ED59}" srcOrd="1" destOrd="0" presId="urn:microsoft.com/office/officeart/2005/8/layout/list1"/>
    <dgm:cxn modelId="{ABABBD17-326E-4293-81C9-D34B61E78481}" type="presOf" srcId="{6BEFF6AB-AD35-4559-A394-372606E4182B}" destId="{6DE557D8-D135-4AEC-999C-A5B1123C63D1}" srcOrd="1" destOrd="0" presId="urn:microsoft.com/office/officeart/2005/8/layout/list1"/>
    <dgm:cxn modelId="{3AB3D6DC-3B84-46EB-B02B-147A06A0BC6C}" type="presParOf" srcId="{3A681C2C-4314-49B5-ADBE-637A5ADC7765}" destId="{340BFF77-E68D-49EC-A147-2B22A2B989F2}" srcOrd="0" destOrd="0" presId="urn:microsoft.com/office/officeart/2005/8/layout/list1"/>
    <dgm:cxn modelId="{8C4CB161-9115-46D5-9CEA-9BA6AE391172}" type="presParOf" srcId="{340BFF77-E68D-49EC-A147-2B22A2B989F2}" destId="{E0BE168A-A1E8-4CB0-883A-20D2E01E9164}" srcOrd="0" destOrd="0" presId="urn:microsoft.com/office/officeart/2005/8/layout/list1"/>
    <dgm:cxn modelId="{A26D8222-99FD-4FF2-9FBA-54A01573727E}" type="presParOf" srcId="{340BFF77-E68D-49EC-A147-2B22A2B989F2}" destId="{91B66221-1172-43D8-A984-3AE1725E6751}" srcOrd="1" destOrd="0" presId="urn:microsoft.com/office/officeart/2005/8/layout/list1"/>
    <dgm:cxn modelId="{13CCE296-01C1-45D4-8EDD-77D243D4EC3A}" type="presParOf" srcId="{3A681C2C-4314-49B5-ADBE-637A5ADC7765}" destId="{21C6D43B-D22D-473A-B234-E778FBA64209}" srcOrd="1" destOrd="0" presId="urn:microsoft.com/office/officeart/2005/8/layout/list1"/>
    <dgm:cxn modelId="{5EF5B826-BAE7-4829-A780-7C0B05670EF6}" type="presParOf" srcId="{3A681C2C-4314-49B5-ADBE-637A5ADC7765}" destId="{CA9F768B-7627-48BA-AA59-5CE4795542BF}" srcOrd="2" destOrd="0" presId="urn:microsoft.com/office/officeart/2005/8/layout/list1"/>
    <dgm:cxn modelId="{EB67DEFE-1061-4AB2-94BD-F831D25A810C}" type="presParOf" srcId="{3A681C2C-4314-49B5-ADBE-637A5ADC7765}" destId="{4963CF7D-D47C-4762-BF13-0853358061A6}" srcOrd="3" destOrd="0" presId="urn:microsoft.com/office/officeart/2005/8/layout/list1"/>
    <dgm:cxn modelId="{4EA6908A-C62D-4AFA-88A0-874BA244F2B1}" type="presParOf" srcId="{3A681C2C-4314-49B5-ADBE-637A5ADC7765}" destId="{ADC2D5DA-5AEE-48F7-89C3-6CCA2B416F68}" srcOrd="4" destOrd="0" presId="urn:microsoft.com/office/officeart/2005/8/layout/list1"/>
    <dgm:cxn modelId="{6B7426D4-326B-4187-8990-98377F5D2031}" type="presParOf" srcId="{ADC2D5DA-5AEE-48F7-89C3-6CCA2B416F68}" destId="{381EB40C-7634-4509-A75B-14ECC5DDB78A}" srcOrd="0" destOrd="0" presId="urn:microsoft.com/office/officeart/2005/8/layout/list1"/>
    <dgm:cxn modelId="{8BDDB00D-001D-4EB1-86EA-D5303DD01F1C}" type="presParOf" srcId="{ADC2D5DA-5AEE-48F7-89C3-6CCA2B416F68}" destId="{6DE557D8-D135-4AEC-999C-A5B1123C63D1}" srcOrd="1" destOrd="0" presId="urn:microsoft.com/office/officeart/2005/8/layout/list1"/>
    <dgm:cxn modelId="{167E680E-A6C1-40D9-85E9-A30590B61D06}" type="presParOf" srcId="{3A681C2C-4314-49B5-ADBE-637A5ADC7765}" destId="{2192CF48-F574-471D-9824-ADB41147C78E}" srcOrd="5" destOrd="0" presId="urn:microsoft.com/office/officeart/2005/8/layout/list1"/>
    <dgm:cxn modelId="{0AF24DC9-8FD8-4690-AC52-0115FA39B463}" type="presParOf" srcId="{3A681C2C-4314-49B5-ADBE-637A5ADC7765}" destId="{13FDE6DF-3BED-4B78-AB94-BE28FA1AE808}" srcOrd="6" destOrd="0" presId="urn:microsoft.com/office/officeart/2005/8/layout/list1"/>
    <dgm:cxn modelId="{118EB1D3-EF0A-41DB-A830-2198DBC39272}" type="presParOf" srcId="{3A681C2C-4314-49B5-ADBE-637A5ADC7765}" destId="{FF9F2581-74A6-40A0-87CC-DA44C06E8FB4}" srcOrd="7" destOrd="0" presId="urn:microsoft.com/office/officeart/2005/8/layout/list1"/>
    <dgm:cxn modelId="{5CAE1C1C-B952-4DD9-9CFE-999960F8D678}" type="presParOf" srcId="{3A681C2C-4314-49B5-ADBE-637A5ADC7765}" destId="{35F5332A-9098-42EA-B3B4-34B1DEED71F9}" srcOrd="8" destOrd="0" presId="urn:microsoft.com/office/officeart/2005/8/layout/list1"/>
    <dgm:cxn modelId="{0BDCCE14-15B3-43EA-AB55-75F0167C64BD}" type="presParOf" srcId="{35F5332A-9098-42EA-B3B4-34B1DEED71F9}" destId="{5142EC81-CF6E-4941-83B3-ED9B23F8D150}" srcOrd="0" destOrd="0" presId="urn:microsoft.com/office/officeart/2005/8/layout/list1"/>
    <dgm:cxn modelId="{B69E1A2E-BB43-43E2-A8C7-C757F784599A}" type="presParOf" srcId="{35F5332A-9098-42EA-B3B4-34B1DEED71F9}" destId="{D294E162-A4E0-4915-A8D4-C9D889B2ED59}" srcOrd="1" destOrd="0" presId="urn:microsoft.com/office/officeart/2005/8/layout/list1"/>
    <dgm:cxn modelId="{8C379B65-B853-44C4-B7D3-54DCFA15FAB4}" type="presParOf" srcId="{3A681C2C-4314-49B5-ADBE-637A5ADC7765}" destId="{01F8F9C3-1549-4628-974E-821599D0330E}" srcOrd="9" destOrd="0" presId="urn:microsoft.com/office/officeart/2005/8/layout/list1"/>
    <dgm:cxn modelId="{8B3A49CA-185F-44EB-945B-6084E1BBE83A}" type="presParOf" srcId="{3A681C2C-4314-49B5-ADBE-637A5ADC7765}" destId="{FD37980B-0830-4CB2-A2A4-201D8326E9E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2A2F6-5CF4-4CC1-9C86-3C5B370CCB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9CB32C34-4820-4CEF-994C-37D69E967890}">
      <dgm:prSet phldrT="[文字]"/>
      <dgm:spPr/>
      <dgm:t>
        <a:bodyPr/>
        <a:lstStyle/>
        <a:p>
          <a:r>
            <a:rPr lang="en-HK" altLang="zh-TW" dirty="0" smtClean="0">
              <a:solidFill>
                <a:srgbClr val="7030A0"/>
              </a:solidFill>
            </a:rPr>
            <a:t>Strengthening carer support in LTC</a:t>
          </a:r>
          <a:endParaRPr lang="zh-TW" altLang="en-US" dirty="0">
            <a:solidFill>
              <a:srgbClr val="7030A0"/>
            </a:solidFill>
          </a:endParaRPr>
        </a:p>
      </dgm:t>
    </dgm:pt>
    <dgm:pt modelId="{8AA97D8A-4457-4321-8E98-8B7F39DE3CFA}" type="parTrans" cxnId="{5818E17E-FB11-4D50-BBB8-1685B3A249F3}">
      <dgm:prSet/>
      <dgm:spPr/>
      <dgm:t>
        <a:bodyPr/>
        <a:lstStyle/>
        <a:p>
          <a:endParaRPr lang="zh-TW" altLang="en-US"/>
        </a:p>
      </dgm:t>
    </dgm:pt>
    <dgm:pt modelId="{E9D94333-CB05-4974-B07D-09BFBB0D79E0}" type="sibTrans" cxnId="{5818E17E-FB11-4D50-BBB8-1685B3A249F3}">
      <dgm:prSet/>
      <dgm:spPr/>
      <dgm:t>
        <a:bodyPr/>
        <a:lstStyle/>
        <a:p>
          <a:endParaRPr lang="zh-TW" altLang="en-US"/>
        </a:p>
      </dgm:t>
    </dgm:pt>
    <dgm:pt modelId="{28D38A1C-DAD6-4C38-A0BC-98B37E99BA98}">
      <dgm:prSet phldrT="[文字]"/>
      <dgm:spPr/>
      <dgm:t>
        <a:bodyPr/>
        <a:lstStyle/>
        <a:p>
          <a:r>
            <a:rPr lang="en-HK" altLang="zh-TW" dirty="0" smtClean="0">
              <a:solidFill>
                <a:srgbClr val="7030A0"/>
              </a:solidFill>
            </a:rPr>
            <a:t>Diversity – couple / children; co-resident / living apart; </a:t>
          </a:r>
          <a:endParaRPr lang="zh-TW" altLang="en-US" dirty="0">
            <a:solidFill>
              <a:srgbClr val="7030A0"/>
            </a:solidFill>
          </a:endParaRPr>
        </a:p>
      </dgm:t>
    </dgm:pt>
    <dgm:pt modelId="{CEC04B7A-4E7C-43DE-91B4-01A07DBC541F}" type="parTrans" cxnId="{42684DDB-A27E-478A-BF5D-20D60EF2CE30}">
      <dgm:prSet/>
      <dgm:spPr/>
      <dgm:t>
        <a:bodyPr/>
        <a:lstStyle/>
        <a:p>
          <a:endParaRPr lang="zh-TW" altLang="en-US"/>
        </a:p>
      </dgm:t>
    </dgm:pt>
    <dgm:pt modelId="{D7FD9A52-FA04-4983-92EA-F1C0548BA5A3}" type="sibTrans" cxnId="{42684DDB-A27E-478A-BF5D-20D60EF2CE30}">
      <dgm:prSet/>
      <dgm:spPr/>
      <dgm:t>
        <a:bodyPr/>
        <a:lstStyle/>
        <a:p>
          <a:endParaRPr lang="zh-TW" altLang="en-US"/>
        </a:p>
      </dgm:t>
    </dgm:pt>
    <dgm:pt modelId="{2539281D-BF3E-48F0-9749-629BC79C69CE}">
      <dgm:prSet phldrT="[文字]"/>
      <dgm:spPr/>
      <dgm:t>
        <a:bodyPr/>
        <a:lstStyle/>
        <a:p>
          <a:r>
            <a:rPr lang="en-HK" altLang="zh-TW" dirty="0" smtClean="0">
              <a:solidFill>
                <a:srgbClr val="7030A0"/>
              </a:solidFill>
            </a:rPr>
            <a:t>Strength perspective - resilience</a:t>
          </a:r>
          <a:endParaRPr lang="zh-TW" altLang="en-US" dirty="0">
            <a:solidFill>
              <a:srgbClr val="7030A0"/>
            </a:solidFill>
          </a:endParaRPr>
        </a:p>
      </dgm:t>
    </dgm:pt>
    <dgm:pt modelId="{E5E38031-635B-49C6-BC23-F2B665C83285}" type="parTrans" cxnId="{54D9F420-0580-4CE6-B7F1-FCF5711C5B77}">
      <dgm:prSet/>
      <dgm:spPr/>
      <dgm:t>
        <a:bodyPr/>
        <a:lstStyle/>
        <a:p>
          <a:endParaRPr lang="zh-TW" altLang="en-US"/>
        </a:p>
      </dgm:t>
    </dgm:pt>
    <dgm:pt modelId="{394364E4-FBB2-481B-B089-213D85C83330}" type="sibTrans" cxnId="{54D9F420-0580-4CE6-B7F1-FCF5711C5B77}">
      <dgm:prSet/>
      <dgm:spPr/>
      <dgm:t>
        <a:bodyPr/>
        <a:lstStyle/>
        <a:p>
          <a:endParaRPr lang="zh-TW" altLang="en-US"/>
        </a:p>
      </dgm:t>
    </dgm:pt>
    <dgm:pt modelId="{39FAD7A5-56BC-40E1-A8CB-ECDDA7D5127B}" type="pres">
      <dgm:prSet presAssocID="{B3C2A2F6-5CF4-4CC1-9C86-3C5B370CCB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780203BA-E9E0-41D0-B130-A188B8EBAB07}" type="pres">
      <dgm:prSet presAssocID="{9CB32C34-4820-4CEF-994C-37D69E967890}" presName="parentLin" presStyleCnt="0"/>
      <dgm:spPr/>
    </dgm:pt>
    <dgm:pt modelId="{BB4A7125-685B-49E5-8833-F39853C15418}" type="pres">
      <dgm:prSet presAssocID="{9CB32C34-4820-4CEF-994C-37D69E967890}" presName="parentLeftMargin" presStyleLbl="node1" presStyleIdx="0" presStyleCnt="3"/>
      <dgm:spPr/>
      <dgm:t>
        <a:bodyPr/>
        <a:lstStyle/>
        <a:p>
          <a:endParaRPr lang="zh-HK" altLang="en-US"/>
        </a:p>
      </dgm:t>
    </dgm:pt>
    <dgm:pt modelId="{83169F22-4710-493F-A006-0446F1AECCF8}" type="pres">
      <dgm:prSet presAssocID="{9CB32C34-4820-4CEF-994C-37D69E96789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AA77746-3905-4C85-861A-3AE13313085C}" type="pres">
      <dgm:prSet presAssocID="{9CB32C34-4820-4CEF-994C-37D69E967890}" presName="negativeSpace" presStyleCnt="0"/>
      <dgm:spPr/>
    </dgm:pt>
    <dgm:pt modelId="{C486D892-B71B-4B04-8D3E-9A4B307ECD40}" type="pres">
      <dgm:prSet presAssocID="{9CB32C34-4820-4CEF-994C-37D69E967890}" presName="childText" presStyleLbl="conFgAcc1" presStyleIdx="0" presStyleCnt="3">
        <dgm:presLayoutVars>
          <dgm:bulletEnabled val="1"/>
        </dgm:presLayoutVars>
      </dgm:prSet>
      <dgm:spPr/>
    </dgm:pt>
    <dgm:pt modelId="{6816AD7F-E3E7-4328-9A73-FBA7804E2DF1}" type="pres">
      <dgm:prSet presAssocID="{E9D94333-CB05-4974-B07D-09BFBB0D79E0}" presName="spaceBetweenRectangles" presStyleCnt="0"/>
      <dgm:spPr/>
    </dgm:pt>
    <dgm:pt modelId="{C2FCD01A-9132-41D4-898B-8A7A97D807B3}" type="pres">
      <dgm:prSet presAssocID="{28D38A1C-DAD6-4C38-A0BC-98B37E99BA98}" presName="parentLin" presStyleCnt="0"/>
      <dgm:spPr/>
    </dgm:pt>
    <dgm:pt modelId="{4375A10C-CCB7-43D3-81C2-B82C4575AF63}" type="pres">
      <dgm:prSet presAssocID="{28D38A1C-DAD6-4C38-A0BC-98B37E99BA98}" presName="parentLeftMargin" presStyleLbl="node1" presStyleIdx="0" presStyleCnt="3"/>
      <dgm:spPr/>
      <dgm:t>
        <a:bodyPr/>
        <a:lstStyle/>
        <a:p>
          <a:endParaRPr lang="zh-HK" altLang="en-US"/>
        </a:p>
      </dgm:t>
    </dgm:pt>
    <dgm:pt modelId="{A01BD341-7B02-4E08-B0DF-EE2BDC9AD0E5}" type="pres">
      <dgm:prSet presAssocID="{28D38A1C-DAD6-4C38-A0BC-98B37E99BA9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DC2FAC-C14A-4C1B-A6A8-E75FF870A947}" type="pres">
      <dgm:prSet presAssocID="{28D38A1C-DAD6-4C38-A0BC-98B37E99BA98}" presName="negativeSpace" presStyleCnt="0"/>
      <dgm:spPr/>
    </dgm:pt>
    <dgm:pt modelId="{8CB0B914-4759-4084-9AAB-1F6050A33A5E}" type="pres">
      <dgm:prSet presAssocID="{28D38A1C-DAD6-4C38-A0BC-98B37E99BA98}" presName="childText" presStyleLbl="conFgAcc1" presStyleIdx="1" presStyleCnt="3">
        <dgm:presLayoutVars>
          <dgm:bulletEnabled val="1"/>
        </dgm:presLayoutVars>
      </dgm:prSet>
      <dgm:spPr/>
    </dgm:pt>
    <dgm:pt modelId="{BA127E45-A8F2-4E48-BDC2-BE39AAE0DECD}" type="pres">
      <dgm:prSet presAssocID="{D7FD9A52-FA04-4983-92EA-F1C0548BA5A3}" presName="spaceBetweenRectangles" presStyleCnt="0"/>
      <dgm:spPr/>
    </dgm:pt>
    <dgm:pt modelId="{76ADF7D5-ABD7-424A-A5AE-8B541A4A6D47}" type="pres">
      <dgm:prSet presAssocID="{2539281D-BF3E-48F0-9749-629BC79C69CE}" presName="parentLin" presStyleCnt="0"/>
      <dgm:spPr/>
    </dgm:pt>
    <dgm:pt modelId="{96883962-CEAC-4F7F-B945-59D8283E0B83}" type="pres">
      <dgm:prSet presAssocID="{2539281D-BF3E-48F0-9749-629BC79C69CE}" presName="parentLeftMargin" presStyleLbl="node1" presStyleIdx="1" presStyleCnt="3"/>
      <dgm:spPr/>
      <dgm:t>
        <a:bodyPr/>
        <a:lstStyle/>
        <a:p>
          <a:endParaRPr lang="zh-HK" altLang="en-US"/>
        </a:p>
      </dgm:t>
    </dgm:pt>
    <dgm:pt modelId="{7E51E2D0-83A7-4902-BC93-CFA26227E3CD}" type="pres">
      <dgm:prSet presAssocID="{2539281D-BF3E-48F0-9749-629BC79C69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6B8BCCF-9C10-4F59-B390-628E3DC7FB54}" type="pres">
      <dgm:prSet presAssocID="{2539281D-BF3E-48F0-9749-629BC79C69CE}" presName="negativeSpace" presStyleCnt="0"/>
      <dgm:spPr/>
    </dgm:pt>
    <dgm:pt modelId="{EC509224-5D35-440A-B0E7-F9BAEDF4355F}" type="pres">
      <dgm:prSet presAssocID="{2539281D-BF3E-48F0-9749-629BC79C69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7E1A9DEA-4F69-4B10-95A6-FBAEF61C9EE1}" type="presOf" srcId="{2539281D-BF3E-48F0-9749-629BC79C69CE}" destId="{96883962-CEAC-4F7F-B945-59D8283E0B83}" srcOrd="0" destOrd="0" presId="urn:microsoft.com/office/officeart/2005/8/layout/list1"/>
    <dgm:cxn modelId="{A5E36B75-9E1A-4607-A57D-9E343D6C6FD8}" type="presOf" srcId="{28D38A1C-DAD6-4C38-A0BC-98B37E99BA98}" destId="{4375A10C-CCB7-43D3-81C2-B82C4575AF63}" srcOrd="0" destOrd="0" presId="urn:microsoft.com/office/officeart/2005/8/layout/list1"/>
    <dgm:cxn modelId="{5818E17E-FB11-4D50-BBB8-1685B3A249F3}" srcId="{B3C2A2F6-5CF4-4CC1-9C86-3C5B370CCB28}" destId="{9CB32C34-4820-4CEF-994C-37D69E967890}" srcOrd="0" destOrd="0" parTransId="{8AA97D8A-4457-4321-8E98-8B7F39DE3CFA}" sibTransId="{E9D94333-CB05-4974-B07D-09BFBB0D79E0}"/>
    <dgm:cxn modelId="{5D946269-DD21-4BE2-B365-533D414AAE2F}" type="presOf" srcId="{28D38A1C-DAD6-4C38-A0BC-98B37E99BA98}" destId="{A01BD341-7B02-4E08-B0DF-EE2BDC9AD0E5}" srcOrd="1" destOrd="0" presId="urn:microsoft.com/office/officeart/2005/8/layout/list1"/>
    <dgm:cxn modelId="{AADA4987-2F9F-4926-9895-91B6EAF7306C}" type="presOf" srcId="{9CB32C34-4820-4CEF-994C-37D69E967890}" destId="{83169F22-4710-493F-A006-0446F1AECCF8}" srcOrd="1" destOrd="0" presId="urn:microsoft.com/office/officeart/2005/8/layout/list1"/>
    <dgm:cxn modelId="{15777276-E923-4E61-BAC8-F67B1AC821B6}" type="presOf" srcId="{9CB32C34-4820-4CEF-994C-37D69E967890}" destId="{BB4A7125-685B-49E5-8833-F39853C15418}" srcOrd="0" destOrd="0" presId="urn:microsoft.com/office/officeart/2005/8/layout/list1"/>
    <dgm:cxn modelId="{42684DDB-A27E-478A-BF5D-20D60EF2CE30}" srcId="{B3C2A2F6-5CF4-4CC1-9C86-3C5B370CCB28}" destId="{28D38A1C-DAD6-4C38-A0BC-98B37E99BA98}" srcOrd="1" destOrd="0" parTransId="{CEC04B7A-4E7C-43DE-91B4-01A07DBC541F}" sibTransId="{D7FD9A52-FA04-4983-92EA-F1C0548BA5A3}"/>
    <dgm:cxn modelId="{13843470-4052-479A-A17C-1EA6EC93E123}" type="presOf" srcId="{2539281D-BF3E-48F0-9749-629BC79C69CE}" destId="{7E51E2D0-83A7-4902-BC93-CFA26227E3CD}" srcOrd="1" destOrd="0" presId="urn:microsoft.com/office/officeart/2005/8/layout/list1"/>
    <dgm:cxn modelId="{54D9F420-0580-4CE6-B7F1-FCF5711C5B77}" srcId="{B3C2A2F6-5CF4-4CC1-9C86-3C5B370CCB28}" destId="{2539281D-BF3E-48F0-9749-629BC79C69CE}" srcOrd="2" destOrd="0" parTransId="{E5E38031-635B-49C6-BC23-F2B665C83285}" sibTransId="{394364E4-FBB2-481B-B089-213D85C83330}"/>
    <dgm:cxn modelId="{166D6295-27D3-4860-9A1B-F8186A7176F7}" type="presOf" srcId="{B3C2A2F6-5CF4-4CC1-9C86-3C5B370CCB28}" destId="{39FAD7A5-56BC-40E1-A8CB-ECDDA7D5127B}" srcOrd="0" destOrd="0" presId="urn:microsoft.com/office/officeart/2005/8/layout/list1"/>
    <dgm:cxn modelId="{647C5BD5-BD70-4D9C-B1E3-E56039BD040D}" type="presParOf" srcId="{39FAD7A5-56BC-40E1-A8CB-ECDDA7D5127B}" destId="{780203BA-E9E0-41D0-B130-A188B8EBAB07}" srcOrd="0" destOrd="0" presId="urn:microsoft.com/office/officeart/2005/8/layout/list1"/>
    <dgm:cxn modelId="{6B5E6853-7FBD-49BE-B2A6-0A0BB0525E3B}" type="presParOf" srcId="{780203BA-E9E0-41D0-B130-A188B8EBAB07}" destId="{BB4A7125-685B-49E5-8833-F39853C15418}" srcOrd="0" destOrd="0" presId="urn:microsoft.com/office/officeart/2005/8/layout/list1"/>
    <dgm:cxn modelId="{0C7A7EE9-F2E6-426C-82A8-771AE37F563C}" type="presParOf" srcId="{780203BA-E9E0-41D0-B130-A188B8EBAB07}" destId="{83169F22-4710-493F-A006-0446F1AECCF8}" srcOrd="1" destOrd="0" presId="urn:microsoft.com/office/officeart/2005/8/layout/list1"/>
    <dgm:cxn modelId="{F0958D1E-E2FB-481E-BB1A-553E71CCE4AC}" type="presParOf" srcId="{39FAD7A5-56BC-40E1-A8CB-ECDDA7D5127B}" destId="{FAA77746-3905-4C85-861A-3AE13313085C}" srcOrd="1" destOrd="0" presId="urn:microsoft.com/office/officeart/2005/8/layout/list1"/>
    <dgm:cxn modelId="{0740D416-08A8-4BC4-B3CD-B4528F87050C}" type="presParOf" srcId="{39FAD7A5-56BC-40E1-A8CB-ECDDA7D5127B}" destId="{C486D892-B71B-4B04-8D3E-9A4B307ECD40}" srcOrd="2" destOrd="0" presId="urn:microsoft.com/office/officeart/2005/8/layout/list1"/>
    <dgm:cxn modelId="{2B3FDFF7-10F9-4228-9E2E-5E1C97087E41}" type="presParOf" srcId="{39FAD7A5-56BC-40E1-A8CB-ECDDA7D5127B}" destId="{6816AD7F-E3E7-4328-9A73-FBA7804E2DF1}" srcOrd="3" destOrd="0" presId="urn:microsoft.com/office/officeart/2005/8/layout/list1"/>
    <dgm:cxn modelId="{0A4EA19B-8F3D-40AC-AEBE-11E093AA9662}" type="presParOf" srcId="{39FAD7A5-56BC-40E1-A8CB-ECDDA7D5127B}" destId="{C2FCD01A-9132-41D4-898B-8A7A97D807B3}" srcOrd="4" destOrd="0" presId="urn:microsoft.com/office/officeart/2005/8/layout/list1"/>
    <dgm:cxn modelId="{057AE28F-A395-463D-A96A-AFB97FB1D974}" type="presParOf" srcId="{C2FCD01A-9132-41D4-898B-8A7A97D807B3}" destId="{4375A10C-CCB7-43D3-81C2-B82C4575AF63}" srcOrd="0" destOrd="0" presId="urn:microsoft.com/office/officeart/2005/8/layout/list1"/>
    <dgm:cxn modelId="{6CB36C89-3209-4A76-BD96-62FEC7874310}" type="presParOf" srcId="{C2FCD01A-9132-41D4-898B-8A7A97D807B3}" destId="{A01BD341-7B02-4E08-B0DF-EE2BDC9AD0E5}" srcOrd="1" destOrd="0" presId="urn:microsoft.com/office/officeart/2005/8/layout/list1"/>
    <dgm:cxn modelId="{6BEF057D-A0A2-45F3-B2FF-FFACA484ADE3}" type="presParOf" srcId="{39FAD7A5-56BC-40E1-A8CB-ECDDA7D5127B}" destId="{77DC2FAC-C14A-4C1B-A6A8-E75FF870A947}" srcOrd="5" destOrd="0" presId="urn:microsoft.com/office/officeart/2005/8/layout/list1"/>
    <dgm:cxn modelId="{EF8AA0B7-3B48-419B-B9AA-A6297C1D6E65}" type="presParOf" srcId="{39FAD7A5-56BC-40E1-A8CB-ECDDA7D5127B}" destId="{8CB0B914-4759-4084-9AAB-1F6050A33A5E}" srcOrd="6" destOrd="0" presId="urn:microsoft.com/office/officeart/2005/8/layout/list1"/>
    <dgm:cxn modelId="{1F4125E7-D55F-4474-80E8-35E1EE9A1904}" type="presParOf" srcId="{39FAD7A5-56BC-40E1-A8CB-ECDDA7D5127B}" destId="{BA127E45-A8F2-4E48-BDC2-BE39AAE0DECD}" srcOrd="7" destOrd="0" presId="urn:microsoft.com/office/officeart/2005/8/layout/list1"/>
    <dgm:cxn modelId="{31BBBD16-AFB4-41DC-B182-FDC90E736212}" type="presParOf" srcId="{39FAD7A5-56BC-40E1-A8CB-ECDDA7D5127B}" destId="{76ADF7D5-ABD7-424A-A5AE-8B541A4A6D47}" srcOrd="8" destOrd="0" presId="urn:microsoft.com/office/officeart/2005/8/layout/list1"/>
    <dgm:cxn modelId="{57584F65-A87E-40A3-8938-74D44CEA2683}" type="presParOf" srcId="{76ADF7D5-ABD7-424A-A5AE-8B541A4A6D47}" destId="{96883962-CEAC-4F7F-B945-59D8283E0B83}" srcOrd="0" destOrd="0" presId="urn:microsoft.com/office/officeart/2005/8/layout/list1"/>
    <dgm:cxn modelId="{19F79572-032B-4BB2-B9CA-7FE29452BBEA}" type="presParOf" srcId="{76ADF7D5-ABD7-424A-A5AE-8B541A4A6D47}" destId="{7E51E2D0-83A7-4902-BC93-CFA26227E3CD}" srcOrd="1" destOrd="0" presId="urn:microsoft.com/office/officeart/2005/8/layout/list1"/>
    <dgm:cxn modelId="{2046D583-A131-4463-9814-BCDC0C85F4FE}" type="presParOf" srcId="{39FAD7A5-56BC-40E1-A8CB-ECDDA7D5127B}" destId="{06B8BCCF-9C10-4F59-B390-628E3DC7FB54}" srcOrd="9" destOrd="0" presId="urn:microsoft.com/office/officeart/2005/8/layout/list1"/>
    <dgm:cxn modelId="{EBDC1B94-0003-4C9C-91DD-DA89C138E125}" type="presParOf" srcId="{39FAD7A5-56BC-40E1-A8CB-ECDDA7D5127B}" destId="{EC509224-5D35-440A-B0E7-F9BAEDF4355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9A6F12-9CB3-45C8-967C-D82D1C6DF99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7F366FCB-71EC-4B4C-9B20-CEFA02F6703C}">
      <dgm:prSet phldrT="[文字]"/>
      <dgm:spPr/>
      <dgm:t>
        <a:bodyPr/>
        <a:lstStyle/>
        <a:p>
          <a:r>
            <a:rPr lang="en-HK" altLang="zh-TW" dirty="0" smtClean="0">
              <a:solidFill>
                <a:srgbClr val="7030A0"/>
              </a:solidFill>
            </a:rPr>
            <a:t>Caregiver capacity – from “knowing” to “I can do”</a:t>
          </a:r>
          <a:endParaRPr lang="zh-TW" altLang="en-US" dirty="0">
            <a:solidFill>
              <a:srgbClr val="7030A0"/>
            </a:solidFill>
          </a:endParaRPr>
        </a:p>
      </dgm:t>
    </dgm:pt>
    <dgm:pt modelId="{E6658376-DA47-461A-B528-4346F88675BB}" type="parTrans" cxnId="{61B28BA7-7033-40CE-AFC4-EEEF18764CC7}">
      <dgm:prSet/>
      <dgm:spPr/>
      <dgm:t>
        <a:bodyPr/>
        <a:lstStyle/>
        <a:p>
          <a:endParaRPr lang="zh-TW" altLang="en-US"/>
        </a:p>
      </dgm:t>
    </dgm:pt>
    <dgm:pt modelId="{0D3FD9BB-D932-4137-BB8B-BAD902B13FB5}" type="sibTrans" cxnId="{61B28BA7-7033-40CE-AFC4-EEEF18764CC7}">
      <dgm:prSet/>
      <dgm:spPr/>
      <dgm:t>
        <a:bodyPr/>
        <a:lstStyle/>
        <a:p>
          <a:endParaRPr lang="zh-TW" altLang="en-US"/>
        </a:p>
      </dgm:t>
    </dgm:pt>
    <dgm:pt modelId="{F00EAC8B-4F8C-4531-B942-C76446067B19}">
      <dgm:prSet phldrT="[文字]"/>
      <dgm:spPr/>
      <dgm:t>
        <a:bodyPr/>
        <a:lstStyle/>
        <a:p>
          <a:r>
            <a:rPr lang="en-HK" altLang="zh-TW" dirty="0" smtClean="0">
              <a:solidFill>
                <a:srgbClr val="7030A0"/>
              </a:solidFill>
            </a:rPr>
            <a:t>System capacity – environmental condition could be crucial </a:t>
          </a:r>
          <a:endParaRPr lang="zh-TW" altLang="en-US" dirty="0">
            <a:solidFill>
              <a:srgbClr val="7030A0"/>
            </a:solidFill>
          </a:endParaRPr>
        </a:p>
      </dgm:t>
    </dgm:pt>
    <dgm:pt modelId="{3C568D4A-66FB-40F0-933F-49A7D23BDFF8}" type="parTrans" cxnId="{48000EFB-E0DD-4C17-B7DF-3203439377B4}">
      <dgm:prSet/>
      <dgm:spPr/>
      <dgm:t>
        <a:bodyPr/>
        <a:lstStyle/>
        <a:p>
          <a:endParaRPr lang="zh-TW" altLang="en-US"/>
        </a:p>
      </dgm:t>
    </dgm:pt>
    <dgm:pt modelId="{F90D7F54-53BF-4246-A840-7DC74D72BC56}" type="sibTrans" cxnId="{48000EFB-E0DD-4C17-B7DF-3203439377B4}">
      <dgm:prSet/>
      <dgm:spPr/>
      <dgm:t>
        <a:bodyPr/>
        <a:lstStyle/>
        <a:p>
          <a:endParaRPr lang="zh-TW" altLang="en-US"/>
        </a:p>
      </dgm:t>
    </dgm:pt>
    <dgm:pt modelId="{BE289A29-4553-456A-A9D2-CF43DFEE4CBF}">
      <dgm:prSet phldrT="[文字]"/>
      <dgm:spPr/>
      <dgm:t>
        <a:bodyPr/>
        <a:lstStyle/>
        <a:p>
          <a:r>
            <a:rPr lang="en-HK" altLang="zh-TW" dirty="0" smtClean="0">
              <a:solidFill>
                <a:srgbClr val="7030A0"/>
              </a:solidFill>
            </a:rPr>
            <a:t>Relationship capacity – “We” are living!</a:t>
          </a:r>
          <a:endParaRPr lang="zh-TW" altLang="en-US" dirty="0">
            <a:solidFill>
              <a:srgbClr val="7030A0"/>
            </a:solidFill>
          </a:endParaRPr>
        </a:p>
      </dgm:t>
    </dgm:pt>
    <dgm:pt modelId="{D3285411-F865-44B7-89DC-AB55A7366F52}" type="parTrans" cxnId="{3A74C821-057F-402B-8EE4-76A664D1F6FD}">
      <dgm:prSet/>
      <dgm:spPr/>
      <dgm:t>
        <a:bodyPr/>
        <a:lstStyle/>
        <a:p>
          <a:endParaRPr lang="zh-TW" altLang="en-US"/>
        </a:p>
      </dgm:t>
    </dgm:pt>
    <dgm:pt modelId="{50FBF472-230A-4814-8EEA-E9CBA55F39BF}" type="sibTrans" cxnId="{3A74C821-057F-402B-8EE4-76A664D1F6FD}">
      <dgm:prSet/>
      <dgm:spPr/>
      <dgm:t>
        <a:bodyPr/>
        <a:lstStyle/>
        <a:p>
          <a:endParaRPr lang="zh-TW" altLang="en-US"/>
        </a:p>
      </dgm:t>
    </dgm:pt>
    <dgm:pt modelId="{285CA6B6-37B3-49C6-A87E-637606E9A0C1}" type="pres">
      <dgm:prSet presAssocID="{7C9A6F12-9CB3-45C8-967C-D82D1C6DF99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4728FBCB-F052-4DF9-B507-A359DD26EC2C}" type="pres">
      <dgm:prSet presAssocID="{7F366FCB-71EC-4B4C-9B20-CEFA02F6703C}" presName="parentLin" presStyleCnt="0"/>
      <dgm:spPr/>
    </dgm:pt>
    <dgm:pt modelId="{1B062CD0-38D0-44CA-A3A2-D02B96802479}" type="pres">
      <dgm:prSet presAssocID="{7F366FCB-71EC-4B4C-9B20-CEFA02F6703C}" presName="parentLeftMargin" presStyleLbl="node1" presStyleIdx="0" presStyleCnt="3"/>
      <dgm:spPr/>
      <dgm:t>
        <a:bodyPr/>
        <a:lstStyle/>
        <a:p>
          <a:endParaRPr lang="zh-HK" altLang="en-US"/>
        </a:p>
      </dgm:t>
    </dgm:pt>
    <dgm:pt modelId="{2979EBEA-7051-4DD1-9861-B72F2339A4DB}" type="pres">
      <dgm:prSet presAssocID="{7F366FCB-71EC-4B4C-9B20-CEFA02F6703C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238AA8-8406-4B27-BBDF-C4FD178F94FD}" type="pres">
      <dgm:prSet presAssocID="{7F366FCB-71EC-4B4C-9B20-CEFA02F6703C}" presName="negativeSpace" presStyleCnt="0"/>
      <dgm:spPr/>
    </dgm:pt>
    <dgm:pt modelId="{7E08F1B3-710A-4097-98B6-A633E26327C9}" type="pres">
      <dgm:prSet presAssocID="{7F366FCB-71EC-4B4C-9B20-CEFA02F6703C}" presName="childText" presStyleLbl="conFgAcc1" presStyleIdx="0" presStyleCnt="3">
        <dgm:presLayoutVars>
          <dgm:bulletEnabled val="1"/>
        </dgm:presLayoutVars>
      </dgm:prSet>
      <dgm:spPr/>
    </dgm:pt>
    <dgm:pt modelId="{5CB794EA-FD4C-4A64-9642-0A106265DC13}" type="pres">
      <dgm:prSet presAssocID="{0D3FD9BB-D932-4137-BB8B-BAD902B13FB5}" presName="spaceBetweenRectangles" presStyleCnt="0"/>
      <dgm:spPr/>
    </dgm:pt>
    <dgm:pt modelId="{8AB408C7-36A5-49BF-AA1C-2867F866A27E}" type="pres">
      <dgm:prSet presAssocID="{F00EAC8B-4F8C-4531-B942-C76446067B19}" presName="parentLin" presStyleCnt="0"/>
      <dgm:spPr/>
    </dgm:pt>
    <dgm:pt modelId="{3F29B530-9AFD-467B-A217-27046F202A19}" type="pres">
      <dgm:prSet presAssocID="{F00EAC8B-4F8C-4531-B942-C76446067B19}" presName="parentLeftMargin" presStyleLbl="node1" presStyleIdx="0" presStyleCnt="3"/>
      <dgm:spPr/>
      <dgm:t>
        <a:bodyPr/>
        <a:lstStyle/>
        <a:p>
          <a:endParaRPr lang="zh-HK" altLang="en-US"/>
        </a:p>
      </dgm:t>
    </dgm:pt>
    <dgm:pt modelId="{B2B3D40E-1173-42E8-BC0D-767B08DE0B82}" type="pres">
      <dgm:prSet presAssocID="{F00EAC8B-4F8C-4531-B942-C76446067B1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7A94F4C-CCF4-45C7-9C86-E87DFDAA8F84}" type="pres">
      <dgm:prSet presAssocID="{F00EAC8B-4F8C-4531-B942-C76446067B19}" presName="negativeSpace" presStyleCnt="0"/>
      <dgm:spPr/>
    </dgm:pt>
    <dgm:pt modelId="{A50A6897-9A2B-4819-A880-674E1D7CA02C}" type="pres">
      <dgm:prSet presAssocID="{F00EAC8B-4F8C-4531-B942-C76446067B19}" presName="childText" presStyleLbl="conFgAcc1" presStyleIdx="1" presStyleCnt="3">
        <dgm:presLayoutVars>
          <dgm:bulletEnabled val="1"/>
        </dgm:presLayoutVars>
      </dgm:prSet>
      <dgm:spPr/>
    </dgm:pt>
    <dgm:pt modelId="{BC0DCA61-B7A0-439F-9F4C-1D71B3332D98}" type="pres">
      <dgm:prSet presAssocID="{F90D7F54-53BF-4246-A840-7DC74D72BC56}" presName="spaceBetweenRectangles" presStyleCnt="0"/>
      <dgm:spPr/>
    </dgm:pt>
    <dgm:pt modelId="{34487CC1-E09A-459B-A55A-C97BD256E4AB}" type="pres">
      <dgm:prSet presAssocID="{BE289A29-4553-456A-A9D2-CF43DFEE4CBF}" presName="parentLin" presStyleCnt="0"/>
      <dgm:spPr/>
    </dgm:pt>
    <dgm:pt modelId="{FF364CD3-72B3-4A49-8795-54FB3D51A0CD}" type="pres">
      <dgm:prSet presAssocID="{BE289A29-4553-456A-A9D2-CF43DFEE4CBF}" presName="parentLeftMargin" presStyleLbl="node1" presStyleIdx="1" presStyleCnt="3"/>
      <dgm:spPr/>
      <dgm:t>
        <a:bodyPr/>
        <a:lstStyle/>
        <a:p>
          <a:endParaRPr lang="zh-HK" altLang="en-US"/>
        </a:p>
      </dgm:t>
    </dgm:pt>
    <dgm:pt modelId="{8F022856-289A-47F9-9003-CE500EE5BE06}" type="pres">
      <dgm:prSet presAssocID="{BE289A29-4553-456A-A9D2-CF43DFEE4CB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EBC73A3-7CAB-442E-B213-F417CB7A8658}" type="pres">
      <dgm:prSet presAssocID="{BE289A29-4553-456A-A9D2-CF43DFEE4CBF}" presName="negativeSpace" presStyleCnt="0"/>
      <dgm:spPr/>
    </dgm:pt>
    <dgm:pt modelId="{12BC94B4-B59D-4BF8-81B4-0DEF29EAFEFB}" type="pres">
      <dgm:prSet presAssocID="{BE289A29-4553-456A-A9D2-CF43DFEE4CB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3E91619B-4E4D-49C8-87B6-ADF056355CB0}" type="presOf" srcId="{BE289A29-4553-456A-A9D2-CF43DFEE4CBF}" destId="{8F022856-289A-47F9-9003-CE500EE5BE06}" srcOrd="1" destOrd="0" presId="urn:microsoft.com/office/officeart/2005/8/layout/list1"/>
    <dgm:cxn modelId="{78AEECB6-5873-4705-8E5C-50693699EEAD}" type="presOf" srcId="{7F366FCB-71EC-4B4C-9B20-CEFA02F6703C}" destId="{1B062CD0-38D0-44CA-A3A2-D02B96802479}" srcOrd="0" destOrd="0" presId="urn:microsoft.com/office/officeart/2005/8/layout/list1"/>
    <dgm:cxn modelId="{3A74C821-057F-402B-8EE4-76A664D1F6FD}" srcId="{7C9A6F12-9CB3-45C8-967C-D82D1C6DF996}" destId="{BE289A29-4553-456A-A9D2-CF43DFEE4CBF}" srcOrd="2" destOrd="0" parTransId="{D3285411-F865-44B7-89DC-AB55A7366F52}" sibTransId="{50FBF472-230A-4814-8EEA-E9CBA55F39BF}"/>
    <dgm:cxn modelId="{D2216CED-657E-4FD0-8761-797AAD1394A0}" type="presOf" srcId="{7C9A6F12-9CB3-45C8-967C-D82D1C6DF996}" destId="{285CA6B6-37B3-49C6-A87E-637606E9A0C1}" srcOrd="0" destOrd="0" presId="urn:microsoft.com/office/officeart/2005/8/layout/list1"/>
    <dgm:cxn modelId="{7601403D-898B-4DE3-B63A-A9C0B7DD1884}" type="presOf" srcId="{F00EAC8B-4F8C-4531-B942-C76446067B19}" destId="{3F29B530-9AFD-467B-A217-27046F202A19}" srcOrd="0" destOrd="0" presId="urn:microsoft.com/office/officeart/2005/8/layout/list1"/>
    <dgm:cxn modelId="{6BFF6440-904E-4DE7-A8EA-89D3B2E792EC}" type="presOf" srcId="{F00EAC8B-4F8C-4531-B942-C76446067B19}" destId="{B2B3D40E-1173-42E8-BC0D-767B08DE0B82}" srcOrd="1" destOrd="0" presId="urn:microsoft.com/office/officeart/2005/8/layout/list1"/>
    <dgm:cxn modelId="{48000EFB-E0DD-4C17-B7DF-3203439377B4}" srcId="{7C9A6F12-9CB3-45C8-967C-D82D1C6DF996}" destId="{F00EAC8B-4F8C-4531-B942-C76446067B19}" srcOrd="1" destOrd="0" parTransId="{3C568D4A-66FB-40F0-933F-49A7D23BDFF8}" sibTransId="{F90D7F54-53BF-4246-A840-7DC74D72BC56}"/>
    <dgm:cxn modelId="{BC858822-7AD9-45F4-AE8F-48B288907897}" type="presOf" srcId="{7F366FCB-71EC-4B4C-9B20-CEFA02F6703C}" destId="{2979EBEA-7051-4DD1-9861-B72F2339A4DB}" srcOrd="1" destOrd="0" presId="urn:microsoft.com/office/officeart/2005/8/layout/list1"/>
    <dgm:cxn modelId="{88607DDA-3440-44C1-8C87-37D71DB153CE}" type="presOf" srcId="{BE289A29-4553-456A-A9D2-CF43DFEE4CBF}" destId="{FF364CD3-72B3-4A49-8795-54FB3D51A0CD}" srcOrd="0" destOrd="0" presId="urn:microsoft.com/office/officeart/2005/8/layout/list1"/>
    <dgm:cxn modelId="{61B28BA7-7033-40CE-AFC4-EEEF18764CC7}" srcId="{7C9A6F12-9CB3-45C8-967C-D82D1C6DF996}" destId="{7F366FCB-71EC-4B4C-9B20-CEFA02F6703C}" srcOrd="0" destOrd="0" parTransId="{E6658376-DA47-461A-B528-4346F88675BB}" sibTransId="{0D3FD9BB-D932-4137-BB8B-BAD902B13FB5}"/>
    <dgm:cxn modelId="{08E7C065-B120-49A3-A0FA-D42E8567B12D}" type="presParOf" srcId="{285CA6B6-37B3-49C6-A87E-637606E9A0C1}" destId="{4728FBCB-F052-4DF9-B507-A359DD26EC2C}" srcOrd="0" destOrd="0" presId="urn:microsoft.com/office/officeart/2005/8/layout/list1"/>
    <dgm:cxn modelId="{94BEC0AF-2F0C-495F-90DA-CA36E8CD6FE6}" type="presParOf" srcId="{4728FBCB-F052-4DF9-B507-A359DD26EC2C}" destId="{1B062CD0-38D0-44CA-A3A2-D02B96802479}" srcOrd="0" destOrd="0" presId="urn:microsoft.com/office/officeart/2005/8/layout/list1"/>
    <dgm:cxn modelId="{B2F823DC-80BB-4636-B071-0202BB27D1DA}" type="presParOf" srcId="{4728FBCB-F052-4DF9-B507-A359DD26EC2C}" destId="{2979EBEA-7051-4DD1-9861-B72F2339A4DB}" srcOrd="1" destOrd="0" presId="urn:microsoft.com/office/officeart/2005/8/layout/list1"/>
    <dgm:cxn modelId="{9FD0422A-7F00-4F1B-97E3-8FCB54A147EB}" type="presParOf" srcId="{285CA6B6-37B3-49C6-A87E-637606E9A0C1}" destId="{C5238AA8-8406-4B27-BBDF-C4FD178F94FD}" srcOrd="1" destOrd="0" presId="urn:microsoft.com/office/officeart/2005/8/layout/list1"/>
    <dgm:cxn modelId="{4F73D944-FA78-41EE-8A2A-451D9F108DB1}" type="presParOf" srcId="{285CA6B6-37B3-49C6-A87E-637606E9A0C1}" destId="{7E08F1B3-710A-4097-98B6-A633E26327C9}" srcOrd="2" destOrd="0" presId="urn:microsoft.com/office/officeart/2005/8/layout/list1"/>
    <dgm:cxn modelId="{09C82004-4ECF-48BB-B67C-051BB2B8F319}" type="presParOf" srcId="{285CA6B6-37B3-49C6-A87E-637606E9A0C1}" destId="{5CB794EA-FD4C-4A64-9642-0A106265DC13}" srcOrd="3" destOrd="0" presId="urn:microsoft.com/office/officeart/2005/8/layout/list1"/>
    <dgm:cxn modelId="{A903E96E-7BB0-4B8B-9189-B64436777C0A}" type="presParOf" srcId="{285CA6B6-37B3-49C6-A87E-637606E9A0C1}" destId="{8AB408C7-36A5-49BF-AA1C-2867F866A27E}" srcOrd="4" destOrd="0" presId="urn:microsoft.com/office/officeart/2005/8/layout/list1"/>
    <dgm:cxn modelId="{1E44323E-93C2-4502-A144-79552D620B75}" type="presParOf" srcId="{8AB408C7-36A5-49BF-AA1C-2867F866A27E}" destId="{3F29B530-9AFD-467B-A217-27046F202A19}" srcOrd="0" destOrd="0" presId="urn:microsoft.com/office/officeart/2005/8/layout/list1"/>
    <dgm:cxn modelId="{D801D21D-B58C-4E10-99E4-0E24CF2F8E67}" type="presParOf" srcId="{8AB408C7-36A5-49BF-AA1C-2867F866A27E}" destId="{B2B3D40E-1173-42E8-BC0D-767B08DE0B82}" srcOrd="1" destOrd="0" presId="urn:microsoft.com/office/officeart/2005/8/layout/list1"/>
    <dgm:cxn modelId="{40A719E1-A405-4B50-B96F-EB203B64E4B5}" type="presParOf" srcId="{285CA6B6-37B3-49C6-A87E-637606E9A0C1}" destId="{F7A94F4C-CCF4-45C7-9C86-E87DFDAA8F84}" srcOrd="5" destOrd="0" presId="urn:microsoft.com/office/officeart/2005/8/layout/list1"/>
    <dgm:cxn modelId="{EE5E4A93-EE23-4D54-BA97-81530EA09D2D}" type="presParOf" srcId="{285CA6B6-37B3-49C6-A87E-637606E9A0C1}" destId="{A50A6897-9A2B-4819-A880-674E1D7CA02C}" srcOrd="6" destOrd="0" presId="urn:microsoft.com/office/officeart/2005/8/layout/list1"/>
    <dgm:cxn modelId="{F51A3F83-A326-4CF2-9322-A3F9D69CEB0E}" type="presParOf" srcId="{285CA6B6-37B3-49C6-A87E-637606E9A0C1}" destId="{BC0DCA61-B7A0-439F-9F4C-1D71B3332D98}" srcOrd="7" destOrd="0" presId="urn:microsoft.com/office/officeart/2005/8/layout/list1"/>
    <dgm:cxn modelId="{CA5BB90A-043C-415B-9DB3-D75C36458529}" type="presParOf" srcId="{285CA6B6-37B3-49C6-A87E-637606E9A0C1}" destId="{34487CC1-E09A-459B-A55A-C97BD256E4AB}" srcOrd="8" destOrd="0" presId="urn:microsoft.com/office/officeart/2005/8/layout/list1"/>
    <dgm:cxn modelId="{06E66DA7-FA04-42E4-B229-4389171CF538}" type="presParOf" srcId="{34487CC1-E09A-459B-A55A-C97BD256E4AB}" destId="{FF364CD3-72B3-4A49-8795-54FB3D51A0CD}" srcOrd="0" destOrd="0" presId="urn:microsoft.com/office/officeart/2005/8/layout/list1"/>
    <dgm:cxn modelId="{19B75A15-D7E6-4767-886F-F162B40DB81E}" type="presParOf" srcId="{34487CC1-E09A-459B-A55A-C97BD256E4AB}" destId="{8F022856-289A-47F9-9003-CE500EE5BE06}" srcOrd="1" destOrd="0" presId="urn:microsoft.com/office/officeart/2005/8/layout/list1"/>
    <dgm:cxn modelId="{D689FC1B-7FB9-45FC-BEC3-4B5003D68D95}" type="presParOf" srcId="{285CA6B6-37B3-49C6-A87E-637606E9A0C1}" destId="{DEBC73A3-7CAB-442E-B213-F417CB7A8658}" srcOrd="9" destOrd="0" presId="urn:microsoft.com/office/officeart/2005/8/layout/list1"/>
    <dgm:cxn modelId="{58A807C2-4309-4545-946E-F51DA28C465E}" type="presParOf" srcId="{285CA6B6-37B3-49C6-A87E-637606E9A0C1}" destId="{12BC94B4-B59D-4BF8-81B4-0DEF29EAFEF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9F768B-7627-48BA-AA59-5CE4795542BF}">
      <dsp:nvSpPr>
        <dsp:cNvPr id="0" name=""/>
        <dsp:cNvSpPr/>
      </dsp:nvSpPr>
      <dsp:spPr>
        <a:xfrm>
          <a:off x="0" y="543260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66221-1172-43D8-A984-3AE1725E6751}">
      <dsp:nvSpPr>
        <dsp:cNvPr id="0" name=""/>
        <dsp:cNvSpPr/>
      </dsp:nvSpPr>
      <dsp:spPr>
        <a:xfrm>
          <a:off x="548640" y="41420"/>
          <a:ext cx="7680960" cy="10036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sz="3400" kern="1200" dirty="0"/>
            <a:t>Aging population and its demands on caregiving</a:t>
          </a:r>
        </a:p>
      </dsp:txBody>
      <dsp:txXfrm>
        <a:off x="597636" y="90416"/>
        <a:ext cx="7582968" cy="905688"/>
      </dsp:txXfrm>
    </dsp:sp>
    <dsp:sp modelId="{13FDE6DF-3BED-4B78-AB94-BE28FA1AE808}">
      <dsp:nvSpPr>
        <dsp:cNvPr id="0" name=""/>
        <dsp:cNvSpPr/>
      </dsp:nvSpPr>
      <dsp:spPr>
        <a:xfrm>
          <a:off x="0" y="208550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E557D8-D135-4AEC-999C-A5B1123C63D1}">
      <dsp:nvSpPr>
        <dsp:cNvPr id="0" name=""/>
        <dsp:cNvSpPr/>
      </dsp:nvSpPr>
      <dsp:spPr>
        <a:xfrm>
          <a:off x="548640" y="1583661"/>
          <a:ext cx="7680960" cy="10036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sz="3400" kern="1200" dirty="0"/>
            <a:t>Study objective, method and findings</a:t>
          </a:r>
        </a:p>
      </dsp:txBody>
      <dsp:txXfrm>
        <a:off x="597636" y="1632657"/>
        <a:ext cx="7582968" cy="905688"/>
      </dsp:txXfrm>
    </dsp:sp>
    <dsp:sp modelId="{FD37980B-0830-4CB2-A2A4-201D8326E9EF}">
      <dsp:nvSpPr>
        <dsp:cNvPr id="0" name=""/>
        <dsp:cNvSpPr/>
      </dsp:nvSpPr>
      <dsp:spPr>
        <a:xfrm>
          <a:off x="0" y="362774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94E162-A4E0-4915-A8D4-C9D889B2ED59}">
      <dsp:nvSpPr>
        <dsp:cNvPr id="0" name=""/>
        <dsp:cNvSpPr/>
      </dsp:nvSpPr>
      <dsp:spPr>
        <a:xfrm>
          <a:off x="548640" y="3125900"/>
          <a:ext cx="7680960" cy="100368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sz="3400" kern="1200" dirty="0"/>
            <a:t>Policy and service implications</a:t>
          </a:r>
        </a:p>
      </dsp:txBody>
      <dsp:txXfrm>
        <a:off x="597636" y="3174896"/>
        <a:ext cx="7582968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6D892-B71B-4B04-8D3E-9A4B307ECD40}">
      <dsp:nvSpPr>
        <dsp:cNvPr id="0" name=""/>
        <dsp:cNvSpPr/>
      </dsp:nvSpPr>
      <dsp:spPr>
        <a:xfrm>
          <a:off x="0" y="543260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169F22-4710-493F-A006-0446F1AECCF8}">
      <dsp:nvSpPr>
        <dsp:cNvPr id="0" name=""/>
        <dsp:cNvSpPr/>
      </dsp:nvSpPr>
      <dsp:spPr>
        <a:xfrm>
          <a:off x="548640" y="41420"/>
          <a:ext cx="768096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altLang="zh-TW" sz="3400" kern="1200" dirty="0" smtClean="0">
              <a:solidFill>
                <a:srgbClr val="7030A0"/>
              </a:solidFill>
            </a:rPr>
            <a:t>Strengthening carer support in LTC</a:t>
          </a:r>
          <a:endParaRPr lang="zh-TW" altLang="en-US" sz="3400" kern="1200" dirty="0">
            <a:solidFill>
              <a:srgbClr val="7030A0"/>
            </a:solidFill>
          </a:endParaRPr>
        </a:p>
      </dsp:txBody>
      <dsp:txXfrm>
        <a:off x="597636" y="90416"/>
        <a:ext cx="7582968" cy="905688"/>
      </dsp:txXfrm>
    </dsp:sp>
    <dsp:sp modelId="{8CB0B914-4759-4084-9AAB-1F6050A33A5E}">
      <dsp:nvSpPr>
        <dsp:cNvPr id="0" name=""/>
        <dsp:cNvSpPr/>
      </dsp:nvSpPr>
      <dsp:spPr>
        <a:xfrm>
          <a:off x="0" y="208550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1BD341-7B02-4E08-B0DF-EE2BDC9AD0E5}">
      <dsp:nvSpPr>
        <dsp:cNvPr id="0" name=""/>
        <dsp:cNvSpPr/>
      </dsp:nvSpPr>
      <dsp:spPr>
        <a:xfrm>
          <a:off x="548640" y="1583661"/>
          <a:ext cx="768096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altLang="zh-TW" sz="3400" kern="1200" dirty="0" smtClean="0">
              <a:solidFill>
                <a:srgbClr val="7030A0"/>
              </a:solidFill>
            </a:rPr>
            <a:t>Diversity – couple / children; co-resident / living apart; </a:t>
          </a:r>
          <a:endParaRPr lang="zh-TW" altLang="en-US" sz="3400" kern="1200" dirty="0">
            <a:solidFill>
              <a:srgbClr val="7030A0"/>
            </a:solidFill>
          </a:endParaRPr>
        </a:p>
      </dsp:txBody>
      <dsp:txXfrm>
        <a:off x="597636" y="1632657"/>
        <a:ext cx="7582968" cy="905688"/>
      </dsp:txXfrm>
    </dsp:sp>
    <dsp:sp modelId="{EC509224-5D35-440A-B0E7-F9BAEDF4355F}">
      <dsp:nvSpPr>
        <dsp:cNvPr id="0" name=""/>
        <dsp:cNvSpPr/>
      </dsp:nvSpPr>
      <dsp:spPr>
        <a:xfrm>
          <a:off x="0" y="362774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1E2D0-83A7-4902-BC93-CFA26227E3CD}">
      <dsp:nvSpPr>
        <dsp:cNvPr id="0" name=""/>
        <dsp:cNvSpPr/>
      </dsp:nvSpPr>
      <dsp:spPr>
        <a:xfrm>
          <a:off x="548640" y="3125900"/>
          <a:ext cx="768096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altLang="zh-TW" sz="3400" kern="1200" dirty="0" smtClean="0">
              <a:solidFill>
                <a:srgbClr val="7030A0"/>
              </a:solidFill>
            </a:rPr>
            <a:t>Strength perspective - resilience</a:t>
          </a:r>
          <a:endParaRPr lang="zh-TW" altLang="en-US" sz="3400" kern="1200" dirty="0">
            <a:solidFill>
              <a:srgbClr val="7030A0"/>
            </a:solidFill>
          </a:endParaRPr>
        </a:p>
      </dsp:txBody>
      <dsp:txXfrm>
        <a:off x="597636" y="3174896"/>
        <a:ext cx="7582968" cy="9056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08F1B3-710A-4097-98B6-A633E26327C9}">
      <dsp:nvSpPr>
        <dsp:cNvPr id="0" name=""/>
        <dsp:cNvSpPr/>
      </dsp:nvSpPr>
      <dsp:spPr>
        <a:xfrm>
          <a:off x="0" y="543260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79EBEA-7051-4DD1-9861-B72F2339A4DB}">
      <dsp:nvSpPr>
        <dsp:cNvPr id="0" name=""/>
        <dsp:cNvSpPr/>
      </dsp:nvSpPr>
      <dsp:spPr>
        <a:xfrm>
          <a:off x="548640" y="41420"/>
          <a:ext cx="768096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altLang="zh-TW" sz="3400" kern="1200" dirty="0" smtClean="0">
              <a:solidFill>
                <a:srgbClr val="7030A0"/>
              </a:solidFill>
            </a:rPr>
            <a:t>Caregiver capacity – from “knowing” to “I can do”</a:t>
          </a:r>
          <a:endParaRPr lang="zh-TW" altLang="en-US" sz="3400" kern="1200" dirty="0">
            <a:solidFill>
              <a:srgbClr val="7030A0"/>
            </a:solidFill>
          </a:endParaRPr>
        </a:p>
      </dsp:txBody>
      <dsp:txXfrm>
        <a:off x="597636" y="90416"/>
        <a:ext cx="7582968" cy="905688"/>
      </dsp:txXfrm>
    </dsp:sp>
    <dsp:sp modelId="{A50A6897-9A2B-4819-A880-674E1D7CA02C}">
      <dsp:nvSpPr>
        <dsp:cNvPr id="0" name=""/>
        <dsp:cNvSpPr/>
      </dsp:nvSpPr>
      <dsp:spPr>
        <a:xfrm>
          <a:off x="0" y="208550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B3D40E-1173-42E8-BC0D-767B08DE0B82}">
      <dsp:nvSpPr>
        <dsp:cNvPr id="0" name=""/>
        <dsp:cNvSpPr/>
      </dsp:nvSpPr>
      <dsp:spPr>
        <a:xfrm>
          <a:off x="548640" y="1583661"/>
          <a:ext cx="768096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altLang="zh-TW" sz="3400" kern="1200" dirty="0" smtClean="0">
              <a:solidFill>
                <a:srgbClr val="7030A0"/>
              </a:solidFill>
            </a:rPr>
            <a:t>System capacity – environmental condition could be crucial </a:t>
          </a:r>
          <a:endParaRPr lang="zh-TW" altLang="en-US" sz="3400" kern="1200" dirty="0">
            <a:solidFill>
              <a:srgbClr val="7030A0"/>
            </a:solidFill>
          </a:endParaRPr>
        </a:p>
      </dsp:txBody>
      <dsp:txXfrm>
        <a:off x="597636" y="1632657"/>
        <a:ext cx="7582968" cy="905688"/>
      </dsp:txXfrm>
    </dsp:sp>
    <dsp:sp modelId="{12BC94B4-B59D-4BF8-81B4-0DEF29EAFEFB}">
      <dsp:nvSpPr>
        <dsp:cNvPr id="0" name=""/>
        <dsp:cNvSpPr/>
      </dsp:nvSpPr>
      <dsp:spPr>
        <a:xfrm>
          <a:off x="0" y="3627741"/>
          <a:ext cx="10972800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022856-289A-47F9-9003-CE500EE5BE06}">
      <dsp:nvSpPr>
        <dsp:cNvPr id="0" name=""/>
        <dsp:cNvSpPr/>
      </dsp:nvSpPr>
      <dsp:spPr>
        <a:xfrm>
          <a:off x="548640" y="3125900"/>
          <a:ext cx="7680960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HK" altLang="zh-TW" sz="3400" kern="1200" dirty="0" smtClean="0">
              <a:solidFill>
                <a:srgbClr val="7030A0"/>
              </a:solidFill>
            </a:rPr>
            <a:t>Relationship capacity – “We” are living!</a:t>
          </a:r>
          <a:endParaRPr lang="zh-TW" altLang="en-US" sz="3400" kern="1200" dirty="0">
            <a:solidFill>
              <a:srgbClr val="7030A0"/>
            </a:solidFill>
          </a:endParaRPr>
        </a:p>
      </dsp:txBody>
      <dsp:txXfrm>
        <a:off x="597636" y="3174896"/>
        <a:ext cx="7582968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2AB4845-021D-41A4-A937-FA558869E7BC}" type="datetimeFigureOut">
              <a:rPr lang="zh-TW" altLang="en-US"/>
              <a:pPr>
                <a:defRPr/>
              </a:pPr>
              <a:t>2018/12/1</a:t>
            </a:fld>
            <a:endParaRPr lang="en-US" altLang="zh-TW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7DDB955-56E0-42D5-BCCE-67F02B6A2D9B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073959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全真簡中楷" pitchFamily="49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全真簡中楷" pitchFamily="49" charset="-120"/>
                <a:cs typeface="+mn-cs"/>
              </a:defRPr>
            </a:lvl1pPr>
          </a:lstStyle>
          <a:p>
            <a:pPr>
              <a:defRPr/>
            </a:pPr>
            <a:fld id="{D79608B0-6698-473C-AF23-0A5696828DEF}" type="datetimeFigureOut">
              <a:rPr lang="zh-TW" altLang="en-US"/>
              <a:pPr>
                <a:defRPr/>
              </a:pPr>
              <a:t>2018/12/1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全真簡中楷" pitchFamily="49" charset="-120"/>
                <a:cs typeface="+mn-cs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06BF37-B944-4C4D-A6FF-7180F5FAE259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519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PMingLiU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onlinelibrary.wiley.com/doi/abs/10.1111/jomf.12332#citedby-section" TargetMode="External"/><Relationship Id="rId3" Type="http://schemas.openxmlformats.org/officeDocument/2006/relationships/hyperlink" Target="https://onlinelibrary.wiley.com/action/doSearch?ContribAuthorStored=Caputo,+Jennifer" TargetMode="External"/><Relationship Id="rId7" Type="http://schemas.openxmlformats.org/officeDocument/2006/relationships/hyperlink" Target="https://doi.org/10.1111/jomf.12332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onlinelibrary.wiley.com/action/doSearch?ContribAuthorStored=Hardy,+Melissa+A" TargetMode="External"/><Relationship Id="rId5" Type="http://schemas.openxmlformats.org/officeDocument/2006/relationships/hyperlink" Target="https://onlinelibrary.wiley.com/action/doSearch?ContribAuthorStored=Pavalko,+Eliza+K" TargetMode="External"/><Relationship Id="rId4" Type="http://schemas.openxmlformats.org/officeDocument/2006/relationships/hyperlink" Target="mailto:caputoj@indiana.edu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HK" dirty="0" smtClean="0"/>
              <a:t>https://www.statistics.gov.hk/pub/B1120015072017XXXXB0100.pdf</a:t>
            </a:r>
            <a:endParaRPr lang="zh-HK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402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826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altLang="zh-HK" dirty="0" smtClean="0"/>
              <a:t>https://www.statistics.gov.hk/pub/B71710FC2017XXXXB0100.pdf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603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HK" b="1" dirty="0" smtClean="0">
                <a:effectLst/>
              </a:rPr>
              <a:t>The Long‐Term Effects of Caregiving on Women's Health and Mortality</a:t>
            </a:r>
          </a:p>
          <a:p>
            <a:r>
              <a:rPr lang="en-HK" dirty="0" smtClean="0">
                <a:effectLst/>
                <a:hlinkClick r:id="rId3"/>
              </a:rPr>
              <a:t>Jennifer </a:t>
            </a:r>
            <a:r>
              <a:rPr lang="en-HK" dirty="0" err="1" smtClean="0">
                <a:effectLst/>
                <a:hlinkClick r:id="rId3"/>
              </a:rPr>
              <a:t>Caputo</a:t>
            </a:r>
            <a:r>
              <a:rPr lang="en-HK" dirty="0" err="1" smtClean="0">
                <a:effectLst/>
              </a:rPr>
              <a:t>Corresponding</a:t>
            </a:r>
            <a:r>
              <a:rPr lang="en-HK" dirty="0" smtClean="0">
                <a:effectLst/>
              </a:rPr>
              <a:t> Author</a:t>
            </a:r>
          </a:p>
          <a:p>
            <a:r>
              <a:rPr lang="en-HK" dirty="0" smtClean="0">
                <a:effectLst/>
              </a:rPr>
              <a:t>Indiana University</a:t>
            </a:r>
          </a:p>
          <a:p>
            <a:r>
              <a:rPr lang="en-HK" dirty="0" smtClean="0">
                <a:effectLst/>
              </a:rPr>
              <a:t>Department of Sociology, Ballantine Hall 744, 1020 E. Kirkwood Avenue, Bloomington, IN 47405 ( E-mail </a:t>
            </a:r>
            <a:r>
              <a:rPr lang="en-HK" dirty="0" err="1" smtClean="0">
                <a:effectLst/>
              </a:rPr>
              <a:t>address:</a:t>
            </a:r>
            <a:r>
              <a:rPr lang="en-HK" dirty="0" err="1" smtClean="0">
                <a:effectLst/>
                <a:hlinkClick r:id="rId4" tooltip="&#10;                            Link to email address&#10;                        "/>
              </a:rPr>
              <a:t>caputoj@indiana.edu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</a:rPr>
              <a:t>). </a:t>
            </a:r>
          </a:p>
          <a:p>
            <a:r>
              <a:rPr lang="en-HK" dirty="0" smtClean="0">
                <a:effectLst/>
                <a:hlinkClick r:id="rId3"/>
              </a:rPr>
              <a:t>Search for more papers by this author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  <a:hlinkClick r:id="rId5"/>
              </a:rPr>
              <a:t>Eliza K. </a:t>
            </a:r>
            <a:r>
              <a:rPr lang="en-HK" dirty="0" err="1" smtClean="0">
                <a:effectLst/>
                <a:hlinkClick r:id="rId5"/>
              </a:rPr>
              <a:t>Pavalko</a:t>
            </a:r>
            <a:r>
              <a:rPr lang="en-HK" dirty="0" err="1" smtClean="0">
                <a:effectLst/>
              </a:rPr>
              <a:t>Indiana</a:t>
            </a:r>
            <a:r>
              <a:rPr lang="en-HK" dirty="0" smtClean="0">
                <a:effectLst/>
              </a:rPr>
              <a:t> University</a:t>
            </a:r>
          </a:p>
          <a:p>
            <a:r>
              <a:rPr lang="en-HK" dirty="0" smtClean="0">
                <a:effectLst/>
                <a:hlinkClick r:id="rId5"/>
              </a:rPr>
              <a:t>Search for more papers by this author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  <a:hlinkClick r:id="rId6"/>
              </a:rPr>
              <a:t>Melissa A. </a:t>
            </a:r>
            <a:r>
              <a:rPr lang="en-HK" dirty="0" err="1" smtClean="0">
                <a:effectLst/>
                <a:hlinkClick r:id="rId6"/>
              </a:rPr>
              <a:t>Hardy</a:t>
            </a:r>
            <a:r>
              <a:rPr lang="en-HK" dirty="0" err="1" smtClean="0">
                <a:effectLst/>
              </a:rPr>
              <a:t>Pennsylvania</a:t>
            </a:r>
            <a:r>
              <a:rPr lang="en-HK" dirty="0" smtClean="0">
                <a:effectLst/>
              </a:rPr>
              <a:t> State University</a:t>
            </a:r>
          </a:p>
          <a:p>
            <a:r>
              <a:rPr lang="en-HK" dirty="0" smtClean="0">
                <a:effectLst/>
              </a:rPr>
              <a:t>Department of Sociology and Criminology, 502 Oswald Tower, University Park, PA 16802.</a:t>
            </a:r>
            <a:r>
              <a:rPr lang="en-HK" dirty="0" smtClean="0">
                <a:effectLst/>
                <a:hlinkClick r:id="rId6"/>
              </a:rPr>
              <a:t>Search for more papers by this author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  <a:hlinkClick r:id="rId3"/>
              </a:rPr>
              <a:t>Jennifer </a:t>
            </a:r>
            <a:r>
              <a:rPr lang="en-HK" dirty="0" err="1" smtClean="0">
                <a:effectLst/>
                <a:hlinkClick r:id="rId3"/>
              </a:rPr>
              <a:t>Caputo</a:t>
            </a:r>
            <a:r>
              <a:rPr lang="en-HK" dirty="0" err="1" smtClean="0">
                <a:effectLst/>
              </a:rPr>
              <a:t>Corresponding</a:t>
            </a:r>
            <a:r>
              <a:rPr lang="en-HK" dirty="0" smtClean="0">
                <a:effectLst/>
              </a:rPr>
              <a:t> Author</a:t>
            </a:r>
          </a:p>
          <a:p>
            <a:r>
              <a:rPr lang="en-HK" dirty="0" smtClean="0">
                <a:effectLst/>
              </a:rPr>
              <a:t>Indiana University</a:t>
            </a:r>
          </a:p>
          <a:p>
            <a:r>
              <a:rPr lang="en-HK" dirty="0" smtClean="0">
                <a:effectLst/>
              </a:rPr>
              <a:t>Department of Sociology, Ballantine Hall 744, 1020 E. Kirkwood Avenue, Bloomington, IN 47405 ( E-mail </a:t>
            </a:r>
            <a:r>
              <a:rPr lang="en-HK" dirty="0" err="1" smtClean="0">
                <a:effectLst/>
              </a:rPr>
              <a:t>address:</a:t>
            </a:r>
            <a:r>
              <a:rPr lang="en-HK" dirty="0" err="1" smtClean="0">
                <a:effectLst/>
                <a:hlinkClick r:id="rId4" tooltip="&#10;                            Link to email address&#10;                        "/>
              </a:rPr>
              <a:t>caputoj@indiana.edu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</a:rPr>
              <a:t>). </a:t>
            </a:r>
          </a:p>
          <a:p>
            <a:r>
              <a:rPr lang="en-HK" dirty="0" smtClean="0">
                <a:effectLst/>
                <a:hlinkClick r:id="rId3"/>
              </a:rPr>
              <a:t>Search for more papers by this author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  <a:hlinkClick r:id="rId5"/>
              </a:rPr>
              <a:t>Eliza K. </a:t>
            </a:r>
            <a:r>
              <a:rPr lang="en-HK" dirty="0" err="1" smtClean="0">
                <a:effectLst/>
                <a:hlinkClick r:id="rId5"/>
              </a:rPr>
              <a:t>Pavalko</a:t>
            </a:r>
            <a:r>
              <a:rPr lang="en-HK" dirty="0" err="1" smtClean="0">
                <a:effectLst/>
              </a:rPr>
              <a:t>Indiana</a:t>
            </a:r>
            <a:r>
              <a:rPr lang="en-HK" dirty="0" smtClean="0">
                <a:effectLst/>
              </a:rPr>
              <a:t> University</a:t>
            </a:r>
          </a:p>
          <a:p>
            <a:r>
              <a:rPr lang="en-HK" dirty="0" smtClean="0">
                <a:effectLst/>
                <a:hlinkClick r:id="rId5"/>
              </a:rPr>
              <a:t>Search for more papers by this author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  <a:hlinkClick r:id="rId6"/>
              </a:rPr>
              <a:t>Melissa A. </a:t>
            </a:r>
            <a:r>
              <a:rPr lang="en-HK" dirty="0" err="1" smtClean="0">
                <a:effectLst/>
                <a:hlinkClick r:id="rId6"/>
              </a:rPr>
              <a:t>Hardy</a:t>
            </a:r>
            <a:r>
              <a:rPr lang="en-HK" dirty="0" err="1" smtClean="0">
                <a:effectLst/>
              </a:rPr>
              <a:t>Pennsylvania</a:t>
            </a:r>
            <a:r>
              <a:rPr lang="en-HK" dirty="0" smtClean="0">
                <a:effectLst/>
              </a:rPr>
              <a:t> State University</a:t>
            </a:r>
          </a:p>
          <a:p>
            <a:r>
              <a:rPr lang="en-HK" dirty="0" smtClean="0">
                <a:effectLst/>
              </a:rPr>
              <a:t>Department of Sociology and Criminology, 502 Oswald Tower, University Park, PA 16802.</a:t>
            </a:r>
            <a:r>
              <a:rPr lang="en-HK" dirty="0" smtClean="0">
                <a:effectLst/>
                <a:hlinkClick r:id="rId6"/>
              </a:rPr>
              <a:t>Search for more papers by this author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</a:rPr>
              <a:t>First published: 26 July 2016</a:t>
            </a:r>
          </a:p>
          <a:p>
            <a:r>
              <a:rPr lang="en-HK" dirty="0" smtClean="0">
                <a:effectLst/>
                <a:hlinkClick r:id="rId7"/>
              </a:rPr>
              <a:t>https://doi.org/10.1111/jomf.12332</a:t>
            </a:r>
            <a:endParaRPr lang="en-HK" dirty="0" smtClean="0">
              <a:effectLst/>
            </a:endParaRPr>
          </a:p>
          <a:p>
            <a:r>
              <a:rPr lang="en-HK" dirty="0" smtClean="0">
                <a:effectLst/>
              </a:rPr>
              <a:t>Cited by: </a:t>
            </a:r>
            <a:r>
              <a:rPr lang="en-HK" dirty="0" smtClean="0">
                <a:effectLst/>
                <a:hlinkClick r:id="rId8"/>
              </a:rPr>
              <a:t>2</a:t>
            </a:r>
            <a:endParaRPr lang="en-HK" dirty="0" smtClean="0">
              <a:effectLst/>
            </a:endParaRPr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3047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HK" dirty="0" smtClean="0"/>
              <a:t>Q27 For those who</a:t>
            </a:r>
            <a:r>
              <a:rPr lang="en-HK" baseline="0" dirty="0" smtClean="0"/>
              <a:t> reported not lonely, 27.9% reported care receipt had good/very good adaption; For those who reported lonely, only 10.3% reported (p=.038)</a:t>
            </a:r>
          </a:p>
          <a:p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dirty="0" smtClean="0"/>
              <a:t>Q29 For those who</a:t>
            </a:r>
            <a:r>
              <a:rPr lang="en-HK" baseline="0" dirty="0" smtClean="0"/>
              <a:t> reported not lonely, 24.8% reported having a lot or quite a lot of skills on caregiving; For those who reported lonely, only 18.6% reported (p=.003)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Q30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36.4% reported having a lot or quite a lot of confident on physical strength; For those who reported lonely, only 13.6% reported (p=.000)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Q31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42.0% reported having a lot or quite a lot of confident on mental strength; For those who reported lonely, only 18.6% reported (p=.001)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Q32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30.6% reported having a lot or quite a lot of confident on family; For those who reported lonely, only 9.3% reported (p=.004)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Q35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36.1% reported having suitable / absolute suitable household; For those who reported lonely, only 25.0% reported (p=.000)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Q58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79.3% reported having good / very good relationship with the care receipt; For those who reported lonely, only 58.4% reported (p=.000)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endParaRPr lang="en-HK" baseline="0" dirty="0" smtClean="0"/>
          </a:p>
          <a:p>
            <a:endParaRPr lang="en-HK" baseline="0" dirty="0" smtClean="0"/>
          </a:p>
          <a:p>
            <a:endParaRPr lang="en-HK" baseline="0" dirty="0" smtClean="0"/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4062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HK" dirty="0" smtClean="0"/>
              <a:t>Q27 For those who</a:t>
            </a:r>
            <a:r>
              <a:rPr lang="en-HK" baseline="0" dirty="0" smtClean="0"/>
              <a:t> reported not lonely, 27.9% reported care receipt had good/very good adaption; For those who reported lonely, only 10.3% reported (p=.038)</a:t>
            </a:r>
          </a:p>
          <a:p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dirty="0" smtClean="0"/>
              <a:t>Q29 For those who</a:t>
            </a:r>
            <a:r>
              <a:rPr lang="en-HK" baseline="0" dirty="0" smtClean="0"/>
              <a:t> reported not lonely, 24.8% reported having a lot or quite a lot of skills on caregiving; For those who reported lonely, only 18.6% reported (p=.003)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Q30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36.4% reported having a lot or quite a lot of confident on physical strength; For those who reported lonely, only 13.6% reported (p=.000)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Q31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42.0% reported having a lot or quite a lot of confident on mental strength; For those who reported lonely, only 18.6% reported (p=.001)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Q32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30.6% reported having a lot or quite a lot of confident on family; For those who reported lonely, only 9.3% reported (p=.004)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Q35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36.1% reported having suitable / absolute suitable household; For those who reported lonely, only 25.0% reported (p=.000)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Q58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not lonely, 79.3% reported having good / very good relationship with the care receipt; For those who reported lonely, only 58.4% reported (p=.000)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endParaRPr lang="en-HK" baseline="0" dirty="0" smtClean="0"/>
          </a:p>
          <a:p>
            <a:endParaRPr lang="en-HK" baseline="0" dirty="0" smtClean="0"/>
          </a:p>
          <a:p>
            <a:endParaRPr lang="en-HK" baseline="0" dirty="0" smtClean="0"/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5873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Q30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depressive symptoms, 35.7% reported having a lot or quite a lot of confident on physical strength; For those who reported depressive symptoms, only 20.7% reported (p=.048)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Q31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depressive symptoms, 38.1% reported having a lot or quite a lot of confident on mental strength; For those who reported depressive symptoms, only 29.6% reported (p=.023)</a:t>
            </a:r>
          </a:p>
          <a:p>
            <a:endParaRPr lang="en-HK" dirty="0" smtClean="0"/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171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Q32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depressive symptoms, 32.9% reported having a lot or quite a lot of confident on family; For those who reported depressive symptoms, only 9.8% reported (p=.003)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Q34 For those who reported no depressive symptoms, 13.3% reported having absolute no danger for the care receipt staying at home alone; for those who reported having depressive symptoms, only 8.5% (p=.031)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Q35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depressive symptoms, 38.8% reported having suitable / absolute suitable household; For those who reported depressive symptoms, only 25.3% reported (p=.033)</a:t>
            </a:r>
          </a:p>
          <a:p>
            <a:endParaRPr lang="en-HK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Q58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depressive symptoms, 87.7% reported having good / very good relationship with the care receipt; For those who reported depressive symptoms, only 54.8% reported (p=.000)</a:t>
            </a:r>
          </a:p>
          <a:p>
            <a:endParaRPr lang="en-HK" dirty="0" smtClean="0"/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7225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Q8 For those who reported no burden, 33.7% reported have very sufficient / sufficient financial resources; for those who reported burden, only 16.3% reported (p = .050)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Q30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burden, 36.1% reported having a lot or quite a lot of confident on physical strength; For those who reported lonely, only 14.7% reported (p=.014)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endParaRPr lang="en-HK" dirty="0" smtClean="0"/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2869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dirty="0" smtClean="0"/>
              <a:t>Q27 For those who</a:t>
            </a:r>
            <a:r>
              <a:rPr lang="en-HK" baseline="0" dirty="0" smtClean="0"/>
              <a:t> reported no burden, 25.4% reported care receipt had good/very good adaption; For those who reported burden, only 15.0% reported (p=.043)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HK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Q35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no burden, 42.6% reported having suitable / absolute suitable household; For those who reported burden, only 17.7% reported (p=.013)</a:t>
            </a:r>
          </a:p>
          <a:p>
            <a:endParaRPr lang="en-HK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HK" baseline="0" dirty="0" smtClean="0"/>
              <a:t>Q58 </a:t>
            </a:r>
            <a:r>
              <a:rPr lang="en-HK" dirty="0" smtClean="0"/>
              <a:t>For those who</a:t>
            </a:r>
            <a:r>
              <a:rPr lang="en-HK" baseline="0" dirty="0" smtClean="0"/>
              <a:t> reported burden, 78.5% reported having good / very good relationship with the care receipt; For those who reported burden, only 61.9% reported (p=.012)</a:t>
            </a:r>
          </a:p>
          <a:p>
            <a:endParaRPr lang="en-HK" dirty="0" smtClean="0"/>
          </a:p>
          <a:p>
            <a:endParaRPr lang="en-HK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6BF37-B944-4C4D-A6FF-7180F5FAE259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7370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3" y="1988840"/>
            <a:ext cx="10515600" cy="367240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45737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2159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2BF8-05BA-4A94-BE21-DDC752B34C69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2C62-0A42-4D1B-8B4C-3EA3504F8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77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mp1-P1"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COA_WallPaper_BD"/>
          <p:cNvPicPr>
            <a:picLocks noChangeAspect="1" noChangeArrowheads="1"/>
          </p:cNvPicPr>
          <p:nvPr userDrawn="1"/>
        </p:nvPicPr>
        <p:blipFill rotWithShape="1"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/>
          <a:stretch/>
        </p:blipFill>
        <p:spPr bwMode="auto">
          <a:xfrm>
            <a:off x="-2117" y="-27384"/>
            <a:ext cx="12194117" cy="68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-6725"/>
            <a:ext cx="12190476" cy="4833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4" y="-18954"/>
            <a:ext cx="462202" cy="477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89" y="25972"/>
            <a:ext cx="408044" cy="418002"/>
          </a:xfrm>
          <a:prstGeom prst="rect">
            <a:avLst/>
          </a:prstGeom>
        </p:spPr>
      </p:pic>
      <p:sp>
        <p:nvSpPr>
          <p:cNvPr id="10" name="投影片編號版面配置區 9"/>
          <p:cNvSpPr txBox="1">
            <a:spLocks/>
          </p:cNvSpPr>
          <p:nvPr userDrawn="1"/>
        </p:nvSpPr>
        <p:spPr>
          <a:xfrm>
            <a:off x="8379387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endParaRPr lang="zh-TW" altLang="en-US" sz="1200" dirty="0"/>
          </a:p>
        </p:txBody>
      </p:sp>
      <p:sp>
        <p:nvSpPr>
          <p:cNvPr id="13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68164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mp1-P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7" descr="COA_WallPaper_BD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/>
          <a:stretch/>
        </p:blipFill>
        <p:spPr bwMode="auto">
          <a:xfrm>
            <a:off x="-2117" y="-27384"/>
            <a:ext cx="12194117" cy="68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6374604"/>
            <a:ext cx="12190476" cy="4833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9200" y="2060849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2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4" y="6376957"/>
            <a:ext cx="462202" cy="4775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89" y="6421883"/>
            <a:ext cx="408044" cy="41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77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1-P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A_WallPaper_BD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/>
          <a:stretch/>
        </p:blipFill>
        <p:spPr bwMode="auto">
          <a:xfrm>
            <a:off x="-2117" y="-27384"/>
            <a:ext cx="12194117" cy="68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-6725"/>
            <a:ext cx="12190476" cy="483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39" y="-28453"/>
            <a:ext cx="1166506" cy="64914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-28453"/>
            <a:ext cx="1166506" cy="649141"/>
          </a:xfrm>
          <a:prstGeom prst="rect">
            <a:avLst/>
          </a:prstGeom>
        </p:spPr>
      </p:pic>
      <p:sp>
        <p:nvSpPr>
          <p:cNvPr id="10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919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1-P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7" descr="COA_WallPaper_BD"/>
          <p:cNvPicPr>
            <a:picLocks noChangeAspect="1" noChangeArrowheads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/>
          <a:stretch/>
        </p:blipFill>
        <p:spPr bwMode="auto">
          <a:xfrm>
            <a:off x="-2117" y="-27384"/>
            <a:ext cx="12194117" cy="68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6374604"/>
            <a:ext cx="12190476" cy="483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39" y="6374604"/>
            <a:ext cx="1166506" cy="649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374604"/>
            <a:ext cx="1166506" cy="6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7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emp2-P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dirty="0"/>
              <a:t>按一下以編輯母片副標題樣式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-6725"/>
            <a:ext cx="12190476" cy="483397"/>
          </a:xfrm>
          <a:prstGeom prst="rect">
            <a:avLst/>
          </a:prstGeom>
        </p:spPr>
      </p:pic>
      <p:sp>
        <p:nvSpPr>
          <p:cNvPr id="10" name="投影片編號版面配置區 9"/>
          <p:cNvSpPr txBox="1">
            <a:spLocks/>
          </p:cNvSpPr>
          <p:nvPr userDrawn="1"/>
        </p:nvSpPr>
        <p:spPr>
          <a:xfrm>
            <a:off x="8379387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endParaRPr lang="zh-TW" altLang="en-US" sz="1200" dirty="0"/>
          </a:p>
        </p:txBody>
      </p:sp>
      <p:sp>
        <p:nvSpPr>
          <p:cNvPr id="13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4" y="-18954"/>
            <a:ext cx="462202" cy="47755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89" y="25972"/>
            <a:ext cx="408044" cy="41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421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emp2-P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6374604"/>
            <a:ext cx="12190476" cy="48339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19200" y="2060849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2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4" y="6376957"/>
            <a:ext cx="462202" cy="47755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6589" y="6421883"/>
            <a:ext cx="408044" cy="41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556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2-P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-6725"/>
            <a:ext cx="12190476" cy="483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39" y="-28453"/>
            <a:ext cx="1166506" cy="6491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-28453"/>
            <a:ext cx="1166506" cy="6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9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p2-P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" y="6374604"/>
            <a:ext cx="12190476" cy="483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39" y="6374604"/>
            <a:ext cx="1166506" cy="649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6374604"/>
            <a:ext cx="1166506" cy="64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3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OA_WallPaper_BD"/>
          <p:cNvPicPr>
            <a:picLocks noChangeAspect="1" noChangeArrowheads="1"/>
          </p:cNvPicPr>
          <p:nvPr userDrawn="1"/>
        </p:nvPicPr>
        <p:blipFill rotWithShape="1"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93"/>
          <a:stretch/>
        </p:blipFill>
        <p:spPr bwMode="auto">
          <a:xfrm>
            <a:off x="-2117" y="-27384"/>
            <a:ext cx="12194117" cy="688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投影片編號版面配置區 9"/>
          <p:cNvSpPr txBox="1">
            <a:spLocks/>
          </p:cNvSpPr>
          <p:nvPr userDrawn="1"/>
        </p:nvSpPr>
        <p:spPr>
          <a:xfrm>
            <a:off x="7920203" y="6391184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TW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1" sz="1200" b="1" kern="1200">
                <a:solidFill>
                  <a:srgbClr val="898989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5pPr>
            <a:lvl6pPr marL="22860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6pPr>
            <a:lvl7pPr marL="27432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7pPr>
            <a:lvl8pPr marL="32004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8pPr>
            <a:lvl9pPr marL="3657600" algn="l" defTabSz="914400" rtl="0" eaLnBrk="1" latinLnBrk="0" hangingPunct="1">
              <a:defRPr kumimoji="1" sz="4000" b="1" kern="1200">
                <a:solidFill>
                  <a:schemeClr val="accent2"/>
                </a:solidFill>
                <a:latin typeface="Arial" panose="020B0604020202020204" pitchFamily="34" charset="0"/>
                <a:ea typeface="全真簡中楷"/>
                <a:cs typeface="全真簡中楷"/>
              </a:defRPr>
            </a:lvl9pPr>
          </a:lstStyle>
          <a:p>
            <a:fld id="{C0988974-389E-4504-849D-320A7C26F64A}" type="slidenum">
              <a:rPr lang="zh-TW" altLang="en-US" sz="1200" smtClean="0"/>
              <a:pPr/>
              <a:t>‹#›</a:t>
            </a:fld>
            <a:endParaRPr lang="zh-TW" altLang="en-US" sz="12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-171400"/>
            <a:ext cx="4787760" cy="1250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7" r:id="rId2"/>
    <p:sldLayoutId id="2147483878" r:id="rId3"/>
    <p:sldLayoutId id="2147483879" r:id="rId4"/>
    <p:sldLayoutId id="2147483880" r:id="rId5"/>
    <p:sldLayoutId id="2147483883" r:id="rId6"/>
    <p:sldLayoutId id="2147483884" r:id="rId7"/>
    <p:sldLayoutId id="2147483885" r:id="rId8"/>
    <p:sldLayoutId id="2147483886" r:id="rId9"/>
    <p:sldLayoutId id="2147483882" r:id="rId10"/>
    <p:sldLayoutId id="214748388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413" y="1844824"/>
            <a:ext cx="10515600" cy="2232248"/>
          </a:xfrm>
        </p:spPr>
        <p:txBody>
          <a:bodyPr/>
          <a:lstStyle/>
          <a:p>
            <a:r>
              <a:rPr lang="en-US" b="1" dirty="0"/>
              <a:t>Caregiver Resilience among </a:t>
            </a:r>
            <a:br>
              <a:rPr lang="en-US" b="1" dirty="0"/>
            </a:br>
            <a:r>
              <a:rPr lang="en-US" b="1" dirty="0"/>
              <a:t>Co-residing Families: Towards a Shared-Care and Support Agenda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551384" y="4340696"/>
            <a:ext cx="10873208" cy="1752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PMingLiU" pitchFamily="18" charset="-12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PMingLiU" pitchFamily="18" charset="-12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PMingLiU" pitchFamily="18" charset="-12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PMingLiU" pitchFamily="18" charset="-12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PMingLiU" pitchFamily="18" charset="-12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800" b="0" kern="0" dirty="0"/>
              <a:t>Dr. Vivian Lou</a:t>
            </a:r>
          </a:p>
          <a:p>
            <a:pPr marL="0" indent="0" algn="ctr">
              <a:buNone/>
            </a:pPr>
            <a:r>
              <a:rPr lang="en-US" sz="2800" b="0" kern="0" dirty="0"/>
              <a:t>Director, Sau Po Center on </a:t>
            </a:r>
            <a:r>
              <a:rPr lang="en-US" sz="2800" b="0" kern="0" dirty="0" smtClean="0"/>
              <a:t>Ageing, The </a:t>
            </a:r>
            <a:r>
              <a:rPr lang="en-US" sz="2800" b="0" kern="0" dirty="0"/>
              <a:t>University of Hong </a:t>
            </a:r>
            <a:r>
              <a:rPr lang="en-US" sz="2800" b="0" kern="0" dirty="0" smtClean="0"/>
              <a:t>Kong</a:t>
            </a:r>
          </a:p>
          <a:p>
            <a:pPr marL="0" indent="0" algn="ctr">
              <a:buNone/>
            </a:pPr>
            <a:r>
              <a:rPr lang="en-US" sz="2800" b="0" kern="0" dirty="0" smtClean="0"/>
              <a:t>HKAG Team</a:t>
            </a:r>
          </a:p>
          <a:p>
            <a:pPr marL="0" indent="0" algn="ctr">
              <a:buNone/>
            </a:pPr>
            <a:r>
              <a:rPr lang="en-US" sz="2800" b="0" kern="0" dirty="0" smtClean="0"/>
              <a:t>December 1, 2018</a:t>
            </a:r>
            <a:endParaRPr lang="en-US" sz="2800" b="0" kern="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023992" y="116632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400" dirty="0" smtClean="0"/>
              <a:t>15</a:t>
            </a:r>
            <a:r>
              <a:rPr lang="en-HK" sz="1400" baseline="30000" dirty="0" smtClean="0"/>
              <a:t>th</a:t>
            </a:r>
            <a:r>
              <a:rPr lang="en-HK" sz="1400" dirty="0" smtClean="0"/>
              <a:t> World Congress on Long Term Care in Chinese Communities</a:t>
            </a:r>
          </a:p>
          <a:p>
            <a:r>
              <a:rPr lang="en-HK" sz="1400" dirty="0" smtClean="0"/>
              <a:t>25</a:t>
            </a:r>
            <a:r>
              <a:rPr lang="en-HK" sz="1400" baseline="30000" dirty="0" smtClean="0"/>
              <a:t>th</a:t>
            </a:r>
            <a:r>
              <a:rPr lang="en-HK" sz="1400" dirty="0" smtClean="0"/>
              <a:t> Annual Congress of Gerontology</a:t>
            </a:r>
          </a:p>
          <a:p>
            <a:r>
              <a:rPr lang="en-HK" sz="1400" dirty="0" smtClean="0"/>
              <a:t>7</a:t>
            </a:r>
            <a:r>
              <a:rPr lang="en-HK" sz="1400" baseline="30000" dirty="0" smtClean="0"/>
              <a:t>th</a:t>
            </a:r>
            <a:r>
              <a:rPr lang="en-HK" sz="1400" dirty="0" smtClean="0"/>
              <a:t> Cross-border Elderly Care Seminar</a:t>
            </a:r>
            <a:endParaRPr lang="en-HK" sz="1400" dirty="0"/>
          </a:p>
        </p:txBody>
      </p:sp>
    </p:spTree>
    <p:extLst>
      <p:ext uri="{BB962C8B-B14F-4D97-AF65-F5344CB8AC3E}">
        <p14:creationId xmlns:p14="http://schemas.microsoft.com/office/powerpoint/2010/main" val="24910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DE25-DE5F-4C0E-A41B-FD3698E2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Living </a:t>
            </a:r>
            <a:r>
              <a:rPr lang="en-HK" dirty="0" smtClean="0"/>
              <a:t>Arrangement (N=433) </a:t>
            </a:r>
            <a:endParaRPr lang="en-HK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65313"/>
              </p:ext>
            </p:extLst>
          </p:nvPr>
        </p:nvGraphicFramePr>
        <p:xfrm>
          <a:off x="1127448" y="221225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885930"/>
              </p:ext>
            </p:extLst>
          </p:nvPr>
        </p:nvGraphicFramePr>
        <p:xfrm>
          <a:off x="6528048" y="1628801"/>
          <a:ext cx="4464496" cy="3421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66749">
                <a:tc gridSpan="2">
                  <a:txBody>
                    <a:bodyPr/>
                    <a:lstStyle/>
                    <a:p>
                      <a:r>
                        <a:rPr lang="en-US" altLang="zh-HK" dirty="0" smtClean="0"/>
                        <a:t>How much time you needed to travel</a:t>
                      </a:r>
                      <a:r>
                        <a:rPr lang="en-US" altLang="zh-HK" baseline="0" dirty="0" smtClean="0"/>
                        <a:t> from your resident? (minutes) </a:t>
                      </a:r>
                      <a:endParaRPr lang="zh-HK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8679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Minimum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10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679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Maximum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120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8679">
                <a:tc>
                  <a:txBody>
                    <a:bodyPr/>
                    <a:lstStyle/>
                    <a:p>
                      <a:r>
                        <a:rPr lang="en-US" altLang="zh-HK" dirty="0" err="1" smtClean="0"/>
                        <a:t>Mean</a:t>
                      </a:r>
                      <a:r>
                        <a:rPr lang="en-US" altLang="zh-HK" baseline="0" dirty="0" err="1" smtClean="0"/>
                        <a:t>±SD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35.5</a:t>
                      </a:r>
                      <a:r>
                        <a:rPr lang="en-US" altLang="zh-HK" baseline="0" dirty="0" smtClean="0"/>
                        <a:t>±21.5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8679"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Median (IQR)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HK" dirty="0" smtClean="0"/>
                        <a:t>30 (20-40)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2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Dyadic Relationship</a:t>
            </a:r>
            <a:endParaRPr lang="en-HK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592105"/>
              </p:ext>
            </p:extLst>
          </p:nvPr>
        </p:nvGraphicFramePr>
        <p:xfrm>
          <a:off x="1199456" y="1420014"/>
          <a:ext cx="9411915" cy="43132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2383">
                  <a:extLst>
                    <a:ext uri="{9D8B030D-6E8A-4147-A177-3AD203B41FA5}">
                      <a16:colId xmlns:a16="http://schemas.microsoft.com/office/drawing/2014/main" val="3953864656"/>
                    </a:ext>
                  </a:extLst>
                </a:gridCol>
                <a:gridCol w="1882383">
                  <a:extLst>
                    <a:ext uri="{9D8B030D-6E8A-4147-A177-3AD203B41FA5}">
                      <a16:colId xmlns:a16="http://schemas.microsoft.com/office/drawing/2014/main" val="1933600842"/>
                    </a:ext>
                  </a:extLst>
                </a:gridCol>
                <a:gridCol w="1882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2383">
                  <a:extLst>
                    <a:ext uri="{9D8B030D-6E8A-4147-A177-3AD203B41FA5}">
                      <a16:colId xmlns:a16="http://schemas.microsoft.com/office/drawing/2014/main" val="3019726954"/>
                    </a:ext>
                  </a:extLst>
                </a:gridCol>
                <a:gridCol w="1882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3777"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Co-resident (n=298)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Not co-resident (n=131)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6184265"/>
                  </a:ext>
                </a:extLst>
              </a:tr>
              <a:tr h="423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H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Number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%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Number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%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dirty="0" smtClean="0"/>
                        <a:t>Spouse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184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61.7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7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5.3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193534"/>
                  </a:ext>
                </a:extLst>
              </a:tr>
              <a:tr h="423777">
                <a:tc>
                  <a:txBody>
                    <a:bodyPr/>
                    <a:lstStyle/>
                    <a:p>
                      <a:r>
                        <a:rPr lang="en-HK" dirty="0" smtClean="0"/>
                        <a:t>Partner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20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6.7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2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1.5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777">
                <a:tc>
                  <a:txBody>
                    <a:bodyPr/>
                    <a:lstStyle/>
                    <a:p>
                      <a:r>
                        <a:rPr lang="en-HK" dirty="0" smtClean="0"/>
                        <a:t>Children / in-law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29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9.7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80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61.1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9241996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en-HK" dirty="0" smtClean="0"/>
                        <a:t>Parents /</a:t>
                      </a:r>
                      <a:r>
                        <a:rPr lang="en-HK" baseline="0" dirty="0" smtClean="0"/>
                        <a:t> guardian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35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11.7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26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19.8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607431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en-HK" dirty="0" smtClean="0"/>
                        <a:t>Relatives</a:t>
                      </a:r>
                      <a:r>
                        <a:rPr lang="en-HK" baseline="0" dirty="0" smtClean="0"/>
                        <a:t> / neighbours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10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3.4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15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11.5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911675"/>
                  </a:ext>
                </a:extLst>
              </a:tr>
              <a:tr h="731452">
                <a:tc>
                  <a:txBody>
                    <a:bodyPr/>
                    <a:lstStyle/>
                    <a:p>
                      <a:r>
                        <a:rPr lang="en-HK" dirty="0" smtClean="0"/>
                        <a:t>Domestic</a:t>
                      </a:r>
                      <a:r>
                        <a:rPr lang="en-HK" baseline="0" dirty="0" smtClean="0"/>
                        <a:t> helpers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20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6.7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HK" dirty="0" smtClean="0"/>
                        <a:t>1</a:t>
                      </a:r>
                      <a:endParaRPr lang="zh-HK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/>
                        <a:t>0.8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32953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9387235" y="5733255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b="0" dirty="0" smtClean="0"/>
              <a:t>Missing = 4</a:t>
            </a:r>
            <a:endParaRPr lang="en-HK" sz="1200" b="0" dirty="0"/>
          </a:p>
        </p:txBody>
      </p:sp>
      <p:sp>
        <p:nvSpPr>
          <p:cNvPr id="3" name="圓角矩形 2"/>
          <p:cNvSpPr/>
          <p:nvPr/>
        </p:nvSpPr>
        <p:spPr bwMode="auto">
          <a:xfrm>
            <a:off x="1199456" y="2276872"/>
            <a:ext cx="5544616" cy="360040"/>
          </a:xfrm>
          <a:prstGeom prst="roundRect">
            <a:avLst/>
          </a:prstGeom>
          <a:noFill/>
          <a:ln w="254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HK" sz="4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全真簡中楷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847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Co-resident Spousal Caregiver (N=184)</a:t>
            </a:r>
            <a:endParaRPr lang="en-HK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328711"/>
              </p:ext>
            </p:extLst>
          </p:nvPr>
        </p:nvGraphicFramePr>
        <p:xfrm>
          <a:off x="1199456" y="1268760"/>
          <a:ext cx="9937104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9112">
                  <a:extLst>
                    <a:ext uri="{9D8B030D-6E8A-4147-A177-3AD203B41FA5}">
                      <a16:colId xmlns:a16="http://schemas.microsoft.com/office/drawing/2014/main" val="3632817529"/>
                    </a:ext>
                  </a:extLst>
                </a:gridCol>
                <a:gridCol w="2126218">
                  <a:extLst>
                    <a:ext uri="{9D8B030D-6E8A-4147-A177-3AD203B41FA5}">
                      <a16:colId xmlns:a16="http://schemas.microsoft.com/office/drawing/2014/main" val="706313164"/>
                    </a:ext>
                  </a:extLst>
                </a:gridCol>
                <a:gridCol w="2241774">
                  <a:extLst>
                    <a:ext uri="{9D8B030D-6E8A-4147-A177-3AD203B41FA5}">
                      <a16:colId xmlns:a16="http://schemas.microsoft.com/office/drawing/2014/main" val="26501322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Frequency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Percentage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82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Female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127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69.0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101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Age  (48-88,</a:t>
                      </a:r>
                      <a:r>
                        <a:rPr lang="en-HK" baseline="0" dirty="0" smtClean="0"/>
                        <a:t> Median 71)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672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48-64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28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15.3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53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65-74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94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52.5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21681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75 or</a:t>
                      </a:r>
                      <a:r>
                        <a:rPr lang="en-HK" baseline="0" dirty="0" smtClean="0"/>
                        <a:t> above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59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32.2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613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Financial</a:t>
                      </a:r>
                      <a:r>
                        <a:rPr lang="en-HK" baseline="0" dirty="0" smtClean="0"/>
                        <a:t> support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414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CSSA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55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29.9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942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DA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2.7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951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Old</a:t>
                      </a:r>
                      <a:r>
                        <a:rPr lang="en-HK" baseline="0" dirty="0" smtClean="0"/>
                        <a:t> age allowance / OALA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64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34.8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3444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Family support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89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48.4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85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Public housing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89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48.4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512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Living with spouse only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171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92.9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287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03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Care Giving Experiences</a:t>
            </a:r>
            <a:endParaRPr lang="en-HK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4336270"/>
              </p:ext>
            </p:extLst>
          </p:nvPr>
        </p:nvGraphicFramePr>
        <p:xfrm>
          <a:off x="983431" y="1052736"/>
          <a:ext cx="10441160" cy="556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1208">
                  <a:extLst>
                    <a:ext uri="{9D8B030D-6E8A-4147-A177-3AD203B41FA5}">
                      <a16:colId xmlns:a16="http://schemas.microsoft.com/office/drawing/2014/main" val="1149651264"/>
                    </a:ext>
                  </a:extLst>
                </a:gridCol>
                <a:gridCol w="2239130">
                  <a:extLst>
                    <a:ext uri="{9D8B030D-6E8A-4147-A177-3AD203B41FA5}">
                      <a16:colId xmlns:a16="http://schemas.microsoft.com/office/drawing/2014/main" val="2656731724"/>
                    </a:ext>
                  </a:extLst>
                </a:gridCol>
                <a:gridCol w="2360822">
                  <a:extLst>
                    <a:ext uri="{9D8B030D-6E8A-4147-A177-3AD203B41FA5}">
                      <a16:colId xmlns:a16="http://schemas.microsoft.com/office/drawing/2014/main" val="29953955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Frequency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Percentage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190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Duration</a:t>
                      </a:r>
                      <a:r>
                        <a:rPr lang="en-HK" baseline="0" dirty="0" smtClean="0"/>
                        <a:t> of Care (n=174)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524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1-12</a:t>
                      </a:r>
                      <a:r>
                        <a:rPr lang="en-HK" baseline="0" dirty="0" smtClean="0"/>
                        <a:t> months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41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23.6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53097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13-24 months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28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16.1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447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25-36 months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34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19.5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206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37-48 months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13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7.5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9959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more than 49 months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58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33.3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41841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lang="en-HK" dirty="0" smtClean="0"/>
                        <a:t>Daily</a:t>
                      </a:r>
                      <a:r>
                        <a:rPr lang="en-HK" baseline="0" dirty="0" smtClean="0"/>
                        <a:t> care hours (weekday) (n=165)</a:t>
                      </a:r>
                      <a:endParaRPr lang="en-H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9274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4 hours or below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88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53.3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94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5 </a:t>
                      </a:r>
                      <a:r>
                        <a:rPr lang="en-HK" baseline="0" dirty="0" smtClean="0"/>
                        <a:t>hours to 8 hours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52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31.5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9155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more than 8 hours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25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15.2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371848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HK" dirty="0" smtClean="0"/>
                        <a:t>Daily</a:t>
                      </a:r>
                      <a:r>
                        <a:rPr lang="en-HK" baseline="0" dirty="0" smtClean="0"/>
                        <a:t> care hours (weekend) (n=121)</a:t>
                      </a:r>
                      <a:endParaRPr lang="en-HK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91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4 hours or below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66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54.5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1894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mor</a:t>
                      </a:r>
                      <a:r>
                        <a:rPr lang="en-HK" baseline="0" dirty="0" smtClean="0"/>
                        <a:t>e than 4 hours to 8 hours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40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33.1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72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   more than 8 hours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15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HK" dirty="0" smtClean="0"/>
                        <a:t>12.4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135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1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Resilient Capacity – Loneliness </a:t>
            </a:r>
            <a:endParaRPr lang="en-HK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030022"/>
              </p:ext>
            </p:extLst>
          </p:nvPr>
        </p:nvGraphicFramePr>
        <p:xfrm>
          <a:off x="407368" y="1417638"/>
          <a:ext cx="11377264" cy="474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0208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Resilient Capacity – Loneliness </a:t>
            </a:r>
            <a:endParaRPr lang="en-HK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536168"/>
              </p:ext>
            </p:extLst>
          </p:nvPr>
        </p:nvGraphicFramePr>
        <p:xfrm>
          <a:off x="335360" y="1417638"/>
          <a:ext cx="11593288" cy="4819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1422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sz="4000" dirty="0"/>
              <a:t>Resilient Capacity – </a:t>
            </a:r>
            <a:r>
              <a:rPr lang="en-HK" sz="4000" dirty="0" smtClean="0"/>
              <a:t>Depressive Symptoms </a:t>
            </a:r>
            <a:endParaRPr lang="en-HK" sz="400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5524653"/>
              </p:ext>
            </p:extLst>
          </p:nvPr>
        </p:nvGraphicFramePr>
        <p:xfrm>
          <a:off x="609600" y="1417638"/>
          <a:ext cx="10972799" cy="474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89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sz="4000" dirty="0"/>
              <a:t>Resilient Capacity – </a:t>
            </a:r>
            <a:r>
              <a:rPr lang="en-HK" sz="4000" dirty="0" smtClean="0"/>
              <a:t>Depressive Symptoms </a:t>
            </a:r>
            <a:endParaRPr lang="en-HK" sz="4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076186"/>
              </p:ext>
            </p:extLst>
          </p:nvPr>
        </p:nvGraphicFramePr>
        <p:xfrm>
          <a:off x="407368" y="1417638"/>
          <a:ext cx="11175031" cy="4747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558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sz="4000" dirty="0"/>
              <a:t>Resilient Capacity – </a:t>
            </a:r>
            <a:r>
              <a:rPr lang="en-HK" sz="4000" dirty="0" smtClean="0"/>
              <a:t>Burden </a:t>
            </a:r>
            <a:endParaRPr lang="en-HK" sz="4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0882324"/>
              </p:ext>
            </p:extLst>
          </p:nvPr>
        </p:nvGraphicFramePr>
        <p:xfrm>
          <a:off x="609600" y="1417638"/>
          <a:ext cx="10972800" cy="4675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62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sz="4000" dirty="0"/>
              <a:t>Resilient Capacity – </a:t>
            </a:r>
            <a:r>
              <a:rPr lang="en-HK" sz="4000" dirty="0" smtClean="0"/>
              <a:t>Burden</a:t>
            </a:r>
            <a:endParaRPr lang="en-HK" sz="4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2684205"/>
              </p:ext>
            </p:extLst>
          </p:nvPr>
        </p:nvGraphicFramePr>
        <p:xfrm>
          <a:off x="479376" y="1268760"/>
          <a:ext cx="11103023" cy="4896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703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5D2DFE-A2E4-492E-833D-1B36F6079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Contents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2B1ED40-63E5-4846-AD0A-DEAE858DC3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645400"/>
              </p:ext>
            </p:extLst>
          </p:nvPr>
        </p:nvGraphicFramePr>
        <p:xfrm>
          <a:off x="582613" y="1773238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5865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Resilient Capacity</a:t>
            </a:r>
            <a:endParaRPr lang="en-HK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851839"/>
              </p:ext>
            </p:extLst>
          </p:nvPr>
        </p:nvGraphicFramePr>
        <p:xfrm>
          <a:off x="609600" y="1398892"/>
          <a:ext cx="10972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414077397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41479494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4749432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71004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Loneliness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Depressive</a:t>
                      </a:r>
                      <a:r>
                        <a:rPr lang="en-HK" baseline="0" dirty="0" smtClean="0">
                          <a:solidFill>
                            <a:srgbClr val="7030A0"/>
                          </a:solidFill>
                        </a:rPr>
                        <a:t> Symptoms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olidFill>
                            <a:srgbClr val="7030A0"/>
                          </a:solidFill>
                        </a:rPr>
                        <a:t>Burden</a:t>
                      </a:r>
                      <a:endParaRPr lang="en-HK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14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Financial support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207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Skills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947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Physical</a:t>
                      </a:r>
                      <a:r>
                        <a:rPr lang="en-HK" baseline="0" dirty="0" smtClean="0"/>
                        <a:t> strength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73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Mental strength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235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603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Adaptation 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550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Suitable</a:t>
                      </a:r>
                      <a:r>
                        <a:rPr lang="en-HK" baseline="0" dirty="0" smtClean="0"/>
                        <a:t> household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613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Staying alone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968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707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Family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8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HK" dirty="0" smtClean="0"/>
                        <a:t>Good relationship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HK" dirty="0" smtClean="0">
                          <a:sym typeface="Wingdings" panose="05000000000000000000" pitchFamily="2" charset="2"/>
                        </a:rPr>
                        <a:t></a:t>
                      </a:r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07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H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H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816805"/>
                  </a:ext>
                </a:extLst>
              </a:tr>
            </a:tbl>
          </a:graphicData>
        </a:graphic>
      </p:graphicFrame>
      <p:sp>
        <p:nvSpPr>
          <p:cNvPr id="3" name="圓角矩形 2"/>
          <p:cNvSpPr/>
          <p:nvPr/>
        </p:nvSpPr>
        <p:spPr bwMode="auto">
          <a:xfrm>
            <a:off x="609600" y="2564904"/>
            <a:ext cx="10972800" cy="360040"/>
          </a:xfrm>
          <a:prstGeom prst="roundRect">
            <a:avLst/>
          </a:prstGeom>
          <a:noFill/>
          <a:ln w="254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HK" sz="4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全真簡中楷" pitchFamily="49" charset="-120"/>
            </a:endParaRPr>
          </a:p>
        </p:txBody>
      </p:sp>
      <p:sp>
        <p:nvSpPr>
          <p:cNvPr id="5" name="圓角矩形 4"/>
          <p:cNvSpPr/>
          <p:nvPr/>
        </p:nvSpPr>
        <p:spPr bwMode="auto">
          <a:xfrm>
            <a:off x="603944" y="4032318"/>
            <a:ext cx="10972800" cy="360040"/>
          </a:xfrm>
          <a:prstGeom prst="roundRect">
            <a:avLst/>
          </a:prstGeom>
          <a:noFill/>
          <a:ln w="254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HK" sz="4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全真簡中楷" pitchFamily="49" charset="-120"/>
            </a:endParaRPr>
          </a:p>
        </p:txBody>
      </p:sp>
      <p:sp>
        <p:nvSpPr>
          <p:cNvPr id="6" name="圓角矩形 5"/>
          <p:cNvSpPr/>
          <p:nvPr/>
        </p:nvSpPr>
        <p:spPr bwMode="auto">
          <a:xfrm>
            <a:off x="593848" y="5499732"/>
            <a:ext cx="10972800" cy="360040"/>
          </a:xfrm>
          <a:prstGeom prst="roundRect">
            <a:avLst/>
          </a:prstGeom>
          <a:noFill/>
          <a:ln w="25400" cap="flat" cmpd="sng" algn="ctr">
            <a:solidFill>
              <a:srgbClr val="FF5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HK" sz="4000" b="1" i="0" u="none" strike="noStrike" cap="none" normalizeH="0" baseline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ea typeface="全真簡中楷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772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332656"/>
            <a:ext cx="10972800" cy="1143000"/>
          </a:xfrm>
        </p:spPr>
        <p:txBody>
          <a:bodyPr/>
          <a:lstStyle/>
          <a:p>
            <a:r>
              <a:rPr lang="en-HK" dirty="0" smtClean="0"/>
              <a:t>Reflections on Policy / Service</a:t>
            </a:r>
            <a:endParaRPr lang="en-HK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908007"/>
              </p:ext>
            </p:extLst>
          </p:nvPr>
        </p:nvGraphicFramePr>
        <p:xfrm>
          <a:off x="609600" y="1628800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712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Shared Care &amp; Support</a:t>
            </a:r>
            <a:endParaRPr lang="en-HK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2713432"/>
              </p:ext>
            </p:extLst>
          </p:nvPr>
        </p:nvGraphicFramePr>
        <p:xfrm>
          <a:off x="609600" y="1628800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697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4A866-47BE-4240-957B-53E12994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181D2-B030-4F7D-937C-FCB6EBBD3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84343"/>
            <a:ext cx="10972800" cy="4525963"/>
          </a:xfrm>
        </p:spPr>
        <p:txBody>
          <a:bodyPr/>
          <a:lstStyle/>
          <a:p>
            <a:r>
              <a:rPr lang="fr-FR" altLang="zh-HK" sz="1500" dirty="0" err="1"/>
              <a:t>Census</a:t>
            </a:r>
            <a:r>
              <a:rPr lang="fr-FR" altLang="zh-HK" sz="1500" dirty="0"/>
              <a:t> and </a:t>
            </a:r>
            <a:r>
              <a:rPr lang="fr-FR" altLang="zh-HK" sz="1500" dirty="0" err="1"/>
              <a:t>Statistics</a:t>
            </a:r>
            <a:r>
              <a:rPr lang="fr-FR" altLang="zh-HK" sz="1500" dirty="0"/>
              <a:t> </a:t>
            </a:r>
            <a:r>
              <a:rPr lang="fr-FR" altLang="zh-HK" sz="1500" dirty="0" err="1"/>
              <a:t>Department</a:t>
            </a:r>
            <a:r>
              <a:rPr lang="fr-FR" altLang="zh-HK" sz="1500" dirty="0"/>
              <a:t>, The </a:t>
            </a:r>
            <a:r>
              <a:rPr lang="fr-FR" altLang="zh-HK" sz="1500" dirty="0" err="1"/>
              <a:t>Government</a:t>
            </a:r>
            <a:r>
              <a:rPr lang="fr-FR" altLang="zh-HK" sz="1500" dirty="0"/>
              <a:t> of HKSAR (2017). </a:t>
            </a:r>
            <a:r>
              <a:rPr lang="fr-FR" altLang="zh-HK" sz="1500" i="1" dirty="0"/>
              <a:t>Hong Kong Population Projections 2017-2066. </a:t>
            </a:r>
            <a:r>
              <a:rPr lang="fr-FR" altLang="zh-HK" sz="1500" dirty="0"/>
              <a:t>Hong Kong: </a:t>
            </a:r>
            <a:r>
              <a:rPr lang="fr-FR" altLang="zh-HK" sz="1500" dirty="0" err="1" smtClean="0"/>
              <a:t>Author</a:t>
            </a:r>
            <a:endParaRPr lang="fr-FR" altLang="zh-HK" sz="1500" dirty="0" smtClean="0"/>
          </a:p>
          <a:p>
            <a:r>
              <a:rPr lang="fr-FR" altLang="zh-HK" sz="1500" dirty="0" err="1"/>
              <a:t>Census</a:t>
            </a:r>
            <a:r>
              <a:rPr lang="fr-FR" altLang="zh-HK" sz="1500" dirty="0"/>
              <a:t> and </a:t>
            </a:r>
            <a:r>
              <a:rPr lang="fr-FR" altLang="zh-HK" sz="1500" dirty="0" err="1"/>
              <a:t>Statistics</a:t>
            </a:r>
            <a:r>
              <a:rPr lang="fr-FR" altLang="zh-HK" sz="1500" dirty="0"/>
              <a:t> </a:t>
            </a:r>
            <a:r>
              <a:rPr lang="fr-FR" altLang="zh-HK" sz="1500" dirty="0" err="1"/>
              <a:t>Department</a:t>
            </a:r>
            <a:r>
              <a:rPr lang="fr-FR" altLang="zh-HK" sz="1500" dirty="0"/>
              <a:t>, The </a:t>
            </a:r>
            <a:r>
              <a:rPr lang="fr-FR" altLang="zh-HK" sz="1500" dirty="0" err="1"/>
              <a:t>Government</a:t>
            </a:r>
            <a:r>
              <a:rPr lang="fr-FR" altLang="zh-HK" sz="1500" dirty="0"/>
              <a:t> of HKSAR (2017). </a:t>
            </a:r>
            <a:r>
              <a:rPr lang="fr-FR" altLang="zh-HK" sz="1500" i="1" dirty="0"/>
              <a:t>Hong Kong Life Tables 2011-2066. </a:t>
            </a:r>
            <a:r>
              <a:rPr lang="fr-FR" altLang="zh-HK" sz="1500" dirty="0"/>
              <a:t>Hong Kong: </a:t>
            </a:r>
            <a:r>
              <a:rPr lang="fr-FR" altLang="zh-HK" sz="1500" dirty="0" err="1" smtClean="0"/>
              <a:t>Author</a:t>
            </a:r>
            <a:endParaRPr lang="fr-FR" altLang="zh-HK" sz="1500" dirty="0" smtClean="0"/>
          </a:p>
          <a:p>
            <a:r>
              <a:rPr lang="fr-FR" altLang="zh-HK" sz="1500" dirty="0" err="1"/>
              <a:t>Census</a:t>
            </a:r>
            <a:r>
              <a:rPr lang="fr-FR" altLang="zh-HK" sz="1500" dirty="0"/>
              <a:t> and </a:t>
            </a:r>
            <a:r>
              <a:rPr lang="fr-FR" altLang="zh-HK" sz="1500" dirty="0" err="1"/>
              <a:t>Statistics</a:t>
            </a:r>
            <a:r>
              <a:rPr lang="fr-FR" altLang="zh-HK" sz="1500" dirty="0"/>
              <a:t> </a:t>
            </a:r>
            <a:r>
              <a:rPr lang="en-GB" altLang="zh-HK" sz="1500" dirty="0" smtClean="0"/>
              <a:t>Department</a:t>
            </a:r>
            <a:r>
              <a:rPr lang="fr-FR" altLang="zh-HK" sz="1500" dirty="0" smtClean="0"/>
              <a:t>, </a:t>
            </a:r>
            <a:r>
              <a:rPr lang="fr-FR" altLang="zh-HK" sz="1500" dirty="0"/>
              <a:t>The </a:t>
            </a:r>
            <a:r>
              <a:rPr lang="fr-FR" altLang="zh-HK" sz="1500" dirty="0" err="1"/>
              <a:t>Government</a:t>
            </a:r>
            <a:r>
              <a:rPr lang="fr-FR" altLang="zh-HK" sz="1500" dirty="0"/>
              <a:t> of HKSAR (2017). </a:t>
            </a:r>
            <a:r>
              <a:rPr lang="fr-FR" altLang="zh-HK" sz="1500" i="1" dirty="0"/>
              <a:t>Hong Kong </a:t>
            </a:r>
            <a:r>
              <a:rPr lang="fr-FR" altLang="zh-HK" sz="1500" i="1" dirty="0" err="1"/>
              <a:t>Monthly</a:t>
            </a:r>
            <a:r>
              <a:rPr lang="fr-FR" altLang="zh-HK" sz="1500" i="1" dirty="0"/>
              <a:t> Digest of </a:t>
            </a:r>
            <a:r>
              <a:rPr lang="fr-FR" altLang="zh-HK" sz="1500" i="1" dirty="0" err="1"/>
              <a:t>Statistics</a:t>
            </a:r>
            <a:r>
              <a:rPr lang="fr-FR" altLang="zh-HK" sz="1500" i="1" dirty="0"/>
              <a:t> </a:t>
            </a:r>
            <a:r>
              <a:rPr lang="fr-FR" altLang="zh-HK" sz="1500" i="1" dirty="0" err="1"/>
              <a:t>October</a:t>
            </a:r>
            <a:r>
              <a:rPr lang="fr-FR" altLang="zh-HK" sz="1500" i="1" dirty="0"/>
              <a:t> 2017: </a:t>
            </a:r>
            <a:r>
              <a:rPr lang="en-US" altLang="zh-HK" sz="1500" i="1" dirty="0"/>
              <a:t>Hong Kong Domestic Household Projections up to 2051</a:t>
            </a:r>
            <a:r>
              <a:rPr lang="en-US" altLang="zh-HK" sz="1500" dirty="0"/>
              <a:t> </a:t>
            </a:r>
            <a:r>
              <a:rPr lang="fr-FR" altLang="zh-HK" sz="1500" i="1" dirty="0"/>
              <a:t>. </a:t>
            </a:r>
            <a:r>
              <a:rPr lang="fr-FR" altLang="zh-HK" sz="1500" dirty="0"/>
              <a:t>Hong Kong: </a:t>
            </a:r>
            <a:r>
              <a:rPr lang="fr-FR" altLang="zh-HK" sz="1500" dirty="0" err="1" smtClean="0"/>
              <a:t>Author</a:t>
            </a:r>
            <a:endParaRPr lang="fr-FR" altLang="zh-HK" sz="1500" dirty="0" smtClean="0"/>
          </a:p>
          <a:p>
            <a:r>
              <a:rPr lang="en-US" altLang="zh-HK" sz="1500" dirty="0"/>
              <a:t>Yu R, Wong M, Chang B, et al. Trends in activities of daily living disability in a large sample of community-dwelling Chinese older adults in Hong Kong: an age-period-cohort analysis. </a:t>
            </a:r>
            <a:r>
              <a:rPr lang="en-US" altLang="zh-HK" sz="1500" i="1" dirty="0"/>
              <a:t>BMJ Open </a:t>
            </a:r>
            <a:r>
              <a:rPr lang="en-US" altLang="zh-HK" sz="1500" dirty="0"/>
              <a:t>2016;6: e013259. doi:10.1136/ </a:t>
            </a:r>
            <a:r>
              <a:rPr lang="en-US" altLang="zh-HK" sz="1500" dirty="0" smtClean="0"/>
              <a:t>bmjopen-2016-013259</a:t>
            </a:r>
          </a:p>
          <a:p>
            <a:r>
              <a:rPr lang="sv-SE" altLang="zh-HK" sz="1500" dirty="0"/>
              <a:t>Litwin </a:t>
            </a:r>
            <a:r>
              <a:rPr lang="sv-SE" altLang="zh-HK" sz="1500" dirty="0" smtClean="0"/>
              <a:t>H,</a:t>
            </a:r>
            <a:r>
              <a:rPr lang="sv-SE" altLang="zh-HK" sz="1500" dirty="0"/>
              <a:t> Stoeckel KJ, Roll A</a:t>
            </a:r>
            <a:r>
              <a:rPr lang="sv-SE" altLang="zh-HK" sz="1500" dirty="0" smtClean="0"/>
              <a:t>. </a:t>
            </a:r>
            <a:r>
              <a:rPr lang="en-US" altLang="zh-HK" sz="1500" dirty="0" smtClean="0"/>
              <a:t>Relationship </a:t>
            </a:r>
            <a:r>
              <a:rPr lang="en-US" altLang="zh-HK" sz="1500" dirty="0"/>
              <a:t>status and depressive symptoms among older co-resident caregivers</a:t>
            </a:r>
            <a:r>
              <a:rPr lang="en-US" altLang="zh-HK" sz="1500" dirty="0" smtClean="0"/>
              <a:t>. </a:t>
            </a:r>
            <a:r>
              <a:rPr lang="en-US" altLang="zh-HK" sz="1500" i="1" dirty="0"/>
              <a:t>Aging Ment Health</a:t>
            </a:r>
            <a:r>
              <a:rPr lang="en-US" altLang="zh-HK" sz="1500" dirty="0"/>
              <a:t>. 2014 Mar;</a:t>
            </a:r>
            <a:r>
              <a:rPr lang="en-US" altLang="zh-HK" sz="1500" b="1" dirty="0"/>
              <a:t>18</a:t>
            </a:r>
            <a:r>
              <a:rPr lang="en-US" altLang="zh-HK" sz="1500" dirty="0"/>
              <a:t>(2):225-31</a:t>
            </a:r>
            <a:r>
              <a:rPr lang="en-US" altLang="zh-HK" sz="1500" dirty="0" smtClean="0"/>
              <a:t>.</a:t>
            </a:r>
          </a:p>
          <a:p>
            <a:r>
              <a:rPr lang="it-IT" altLang="zh-HK" sz="1500" dirty="0"/>
              <a:t>Maguire </a:t>
            </a:r>
            <a:r>
              <a:rPr lang="it-IT" altLang="zh-HK" sz="1500" dirty="0" smtClean="0"/>
              <a:t>A,</a:t>
            </a:r>
            <a:r>
              <a:rPr lang="it-IT" altLang="zh-HK" sz="1500" dirty="0"/>
              <a:t> Rosato </a:t>
            </a:r>
            <a:r>
              <a:rPr lang="it-IT" altLang="zh-HK" sz="1500" dirty="0" smtClean="0"/>
              <a:t>M,</a:t>
            </a:r>
            <a:r>
              <a:rPr lang="it-IT" altLang="zh-HK" sz="1500" dirty="0"/>
              <a:t> O'Reilly </a:t>
            </a:r>
            <a:r>
              <a:rPr lang="it-IT" altLang="zh-HK" sz="1500" dirty="0" smtClean="0"/>
              <a:t>D. </a:t>
            </a:r>
            <a:r>
              <a:rPr lang="en-US" altLang="zh-HK" sz="1500" dirty="0" smtClean="0"/>
              <a:t>Mental </a:t>
            </a:r>
            <a:r>
              <a:rPr lang="en-US" altLang="zh-HK" sz="1500" dirty="0"/>
              <a:t>health and morbidity of caregivers and co-residents of individuals with dementia: a quasi-experimental design</a:t>
            </a:r>
            <a:r>
              <a:rPr lang="en-US" altLang="zh-HK" sz="1500" i="1" dirty="0" smtClean="0"/>
              <a:t>. </a:t>
            </a:r>
            <a:r>
              <a:rPr lang="pl-PL" altLang="zh-HK" sz="1500" i="1" dirty="0"/>
              <a:t>Int J Geriatr Psychiatry</a:t>
            </a:r>
            <a:r>
              <a:rPr lang="pl-PL" altLang="zh-HK" sz="1500" dirty="0"/>
              <a:t>. 2017 Oct;</a:t>
            </a:r>
            <a:r>
              <a:rPr lang="pl-PL" altLang="zh-HK" sz="1500" b="1" dirty="0"/>
              <a:t>32</a:t>
            </a:r>
            <a:r>
              <a:rPr lang="pl-PL" altLang="zh-HK" sz="1500" dirty="0"/>
              <a:t>(10):1104-1113</a:t>
            </a:r>
            <a:r>
              <a:rPr lang="pl-PL" altLang="zh-HK" sz="1500" dirty="0" smtClean="0"/>
              <a:t>.</a:t>
            </a:r>
            <a:endParaRPr lang="en-US" altLang="zh-HK" sz="1500" dirty="0" smtClean="0"/>
          </a:p>
          <a:p>
            <a:r>
              <a:rPr lang="en-US" altLang="zh-HK" sz="1500" dirty="0"/>
              <a:t>Abajo M, Rodríguez-</a:t>
            </a:r>
            <a:r>
              <a:rPr lang="en-US" altLang="zh-HK" sz="1500" dirty="0" err="1"/>
              <a:t>Sanz</a:t>
            </a:r>
            <a:r>
              <a:rPr lang="en-US" altLang="zh-HK" sz="1500" dirty="0"/>
              <a:t> M, </a:t>
            </a:r>
            <a:r>
              <a:rPr lang="en-US" altLang="zh-HK" sz="1500" dirty="0" err="1"/>
              <a:t>Malmusi</a:t>
            </a:r>
            <a:r>
              <a:rPr lang="en-US" altLang="zh-HK" sz="1500" dirty="0"/>
              <a:t> D et al</a:t>
            </a:r>
            <a:r>
              <a:rPr lang="en-US" altLang="zh-HK" sz="1500" dirty="0" smtClean="0"/>
              <a:t>.</a:t>
            </a:r>
            <a:r>
              <a:rPr lang="en-US" altLang="zh-HK" sz="1500" dirty="0"/>
              <a:t> Gender and socio-economic inequalities in health and living conditions among co-resident informal caregivers: a nationwide survey in </a:t>
            </a:r>
            <a:r>
              <a:rPr lang="en-US" altLang="zh-HK" sz="1500" dirty="0" smtClean="0"/>
              <a:t>Spain. </a:t>
            </a:r>
            <a:r>
              <a:rPr lang="en-US" altLang="zh-HK" sz="1500" i="1" dirty="0" smtClean="0"/>
              <a:t>J </a:t>
            </a:r>
            <a:r>
              <a:rPr lang="en-US" altLang="zh-HK" sz="1500" i="1" dirty="0" err="1"/>
              <a:t>Adv</a:t>
            </a:r>
            <a:r>
              <a:rPr lang="en-US" altLang="zh-HK" sz="1500" i="1" dirty="0"/>
              <a:t> Nurs</a:t>
            </a:r>
            <a:r>
              <a:rPr lang="en-US" altLang="zh-HK" sz="1500" dirty="0"/>
              <a:t>. 2017 Mar;</a:t>
            </a:r>
            <a:r>
              <a:rPr lang="en-US" altLang="zh-HK" sz="1500" b="1" dirty="0"/>
              <a:t>73</a:t>
            </a:r>
            <a:r>
              <a:rPr lang="en-US" altLang="zh-HK" sz="1500" dirty="0"/>
              <a:t>(3):700-715</a:t>
            </a:r>
            <a:r>
              <a:rPr lang="en-US" altLang="zh-HK" sz="1500" dirty="0" smtClean="0"/>
              <a:t>.</a:t>
            </a:r>
            <a:endParaRPr lang="en-US" altLang="zh-HK" sz="1500" dirty="0"/>
          </a:p>
          <a:p>
            <a:r>
              <a:rPr lang="en-US" altLang="zh-HK" sz="1500" dirty="0" err="1"/>
              <a:t>Vaingankar</a:t>
            </a:r>
            <a:r>
              <a:rPr lang="en-US" altLang="zh-HK" sz="1500" dirty="0"/>
              <a:t> JA, Chong SA, Abdin </a:t>
            </a:r>
            <a:r>
              <a:rPr lang="en-US" altLang="zh-HK" sz="1500" dirty="0" smtClean="0"/>
              <a:t>E. Psychiatric </a:t>
            </a:r>
            <a:r>
              <a:rPr lang="en-US" altLang="zh-HK" sz="1500" dirty="0"/>
              <a:t>morbidity and its correlates among informal caregivers of older adults</a:t>
            </a:r>
            <a:r>
              <a:rPr lang="en-US" altLang="zh-HK" sz="1500" dirty="0" smtClean="0"/>
              <a:t>.</a:t>
            </a:r>
            <a:r>
              <a:rPr lang="en-US" altLang="zh-HK" sz="1500" dirty="0"/>
              <a:t> </a:t>
            </a:r>
            <a:r>
              <a:rPr lang="en-US" altLang="zh-HK" sz="1500" i="1" dirty="0"/>
              <a:t>Compr Psychiatry</a:t>
            </a:r>
            <a:r>
              <a:rPr lang="en-US" altLang="zh-HK" sz="1500" dirty="0"/>
              <a:t>. 2016 Jul;</a:t>
            </a:r>
            <a:r>
              <a:rPr lang="en-US" altLang="zh-HK" sz="1500" b="1" dirty="0"/>
              <a:t>68</a:t>
            </a:r>
            <a:r>
              <a:rPr lang="en-US" altLang="zh-HK" sz="1500" dirty="0"/>
              <a:t>:178-85</a:t>
            </a:r>
            <a:r>
              <a:rPr lang="en-US" altLang="zh-HK" sz="1500" dirty="0" smtClean="0"/>
              <a:t>.</a:t>
            </a:r>
          </a:p>
          <a:p>
            <a:r>
              <a:rPr lang="en-US" altLang="zh-HK" sz="1500" dirty="0"/>
              <a:t>Kim </a:t>
            </a:r>
            <a:r>
              <a:rPr lang="en-US" altLang="zh-HK" sz="1500" dirty="0" smtClean="0"/>
              <a:t>H,</a:t>
            </a:r>
            <a:r>
              <a:rPr lang="en-US" altLang="zh-HK" sz="1500" dirty="0"/>
              <a:t> Chang M, Rose </a:t>
            </a:r>
            <a:r>
              <a:rPr lang="en-US" altLang="zh-HK" sz="1500" dirty="0" smtClean="0"/>
              <a:t>K. </a:t>
            </a:r>
            <a:r>
              <a:rPr lang="en-US" altLang="zh-HK" sz="1500" dirty="0"/>
              <a:t>Predictors of caregiver burden in caregivers of individuals with </a:t>
            </a:r>
            <a:r>
              <a:rPr lang="en-US" altLang="zh-HK" sz="1500" dirty="0" smtClean="0"/>
              <a:t>dementia. </a:t>
            </a:r>
            <a:r>
              <a:rPr lang="en-US" altLang="zh-HK" sz="1500" i="1" dirty="0" smtClean="0"/>
              <a:t>J </a:t>
            </a:r>
            <a:r>
              <a:rPr lang="en-US" altLang="zh-HK" sz="1500" i="1" dirty="0" err="1"/>
              <a:t>Adv</a:t>
            </a:r>
            <a:r>
              <a:rPr lang="en-US" altLang="zh-HK" sz="1500" i="1" dirty="0"/>
              <a:t> Nurs.</a:t>
            </a:r>
            <a:r>
              <a:rPr lang="en-US" altLang="zh-HK" sz="1500" dirty="0"/>
              <a:t> 2012 Apr;</a:t>
            </a:r>
            <a:r>
              <a:rPr lang="en-US" altLang="zh-HK" sz="1500" b="1" dirty="0"/>
              <a:t>68</a:t>
            </a:r>
            <a:r>
              <a:rPr lang="en-US" altLang="zh-HK" sz="1500" dirty="0"/>
              <a:t>(4):846-55. </a:t>
            </a:r>
            <a:endParaRPr lang="en-US" altLang="zh-HK" sz="1500" dirty="0" smtClean="0"/>
          </a:p>
          <a:p>
            <a:endParaRPr lang="en-US" altLang="zh-HK" sz="1600" dirty="0"/>
          </a:p>
          <a:p>
            <a:endParaRPr lang="en-US" altLang="zh-HK" sz="1800" dirty="0"/>
          </a:p>
          <a:p>
            <a:endParaRPr lang="zh-HK" altLang="en-US" sz="1800" dirty="0"/>
          </a:p>
          <a:p>
            <a:endParaRPr lang="zh-HK" altLang="en-US" sz="1100" b="1" dirty="0"/>
          </a:p>
          <a:p>
            <a:endParaRPr lang="zh-HK" altLang="en-US" sz="1800" dirty="0"/>
          </a:p>
          <a:p>
            <a:endParaRPr lang="fr-FR" altLang="zh-HK" sz="1800" dirty="0" smtClean="0"/>
          </a:p>
          <a:p>
            <a:endParaRPr lang="zh-HK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774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9736" y="749957"/>
            <a:ext cx="775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spc="100" dirty="0" smtClean="0">
                <a:solidFill>
                  <a:srgbClr val="7030A0"/>
                </a:solidFill>
                <a:latin typeface="Lucida Calligraphy" panose="03010101010101010101" pitchFamily="66" charset="0"/>
                <a:cs typeface="Leelawadee" panose="020B0502040204020203" pitchFamily="34" charset="-34"/>
              </a:rPr>
              <a:t>Special Thanks to All Survey Participants!</a:t>
            </a:r>
            <a:endParaRPr lang="en-US" sz="2400" b="1" spc="100" dirty="0">
              <a:solidFill>
                <a:srgbClr val="7030A0"/>
              </a:solidFill>
              <a:latin typeface="Lucida Calligraphy" panose="03010101010101010101" pitchFamily="66" charset="0"/>
              <a:cs typeface="Leelawadee" panose="020B0502040204020203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868" y="6377256"/>
            <a:ext cx="45679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spc="100" dirty="0">
                <a:solidFill>
                  <a:schemeClr val="bg2">
                    <a:lumMod val="50000"/>
                  </a:schemeClr>
                </a:solidFill>
                <a:latin typeface="Lucida Calligraphy" panose="03010101010101010101" pitchFamily="66" charset="0"/>
                <a:cs typeface="Leelawadee" panose="020B0502040204020203" pitchFamily="34" charset="-34"/>
              </a:rPr>
              <a:t>Designed by Dr. Andy Ho (Honorary Research Fellow)</a:t>
            </a:r>
            <a:endParaRPr lang="en-US" sz="1000" spc="100" dirty="0">
              <a:solidFill>
                <a:schemeClr val="bg2">
                  <a:lumMod val="50000"/>
                </a:schemeClr>
              </a:solidFill>
              <a:latin typeface="Lucida Calligraphy" panose="03010101010101010101" pitchFamily="66" charset="0"/>
              <a:cs typeface="Leelawadee" panose="020B0502040204020203" pitchFamily="34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48" y="4651327"/>
            <a:ext cx="2114539" cy="15249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" y="3218313"/>
            <a:ext cx="2114539" cy="15249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049" y="1785299"/>
            <a:ext cx="2114539" cy="15249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5" y="352285"/>
            <a:ext cx="2114539" cy="15249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4265350" y="2844413"/>
            <a:ext cx="752631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dirty="0">
                <a:latin typeface="Gabriola" panose="04040605051002020D02" pitchFamily="82" charset="0"/>
              </a:rPr>
              <a:t>2/F, The Hong Kong Jockey Club Building for Interdisciplinary Research, </a:t>
            </a:r>
          </a:p>
          <a:p>
            <a:pPr fontAlgn="t"/>
            <a:r>
              <a:rPr lang="en-US" sz="2600" dirty="0">
                <a:latin typeface="Gabriola" panose="04040605051002020D02" pitchFamily="82" charset="0"/>
              </a:rPr>
              <a:t>5 Sassoon Road, </a:t>
            </a:r>
            <a:r>
              <a:rPr lang="en-US" sz="2600" dirty="0" err="1">
                <a:latin typeface="Gabriola" panose="04040605051002020D02" pitchFamily="82" charset="0"/>
              </a:rPr>
              <a:t>Pokfulam</a:t>
            </a:r>
            <a:endParaRPr lang="en-US" sz="2600" dirty="0">
              <a:solidFill>
                <a:srgbClr val="0070C0"/>
              </a:solidFill>
              <a:latin typeface="Gabriola" panose="04040605051002020D02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5350" y="3838119"/>
            <a:ext cx="705589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en-US" sz="2600" dirty="0">
                <a:latin typeface="Gabriola" panose="04040605051002020D02" pitchFamily="82" charset="0"/>
              </a:rPr>
              <a:t>Tel :               (852) 2831 5210</a:t>
            </a:r>
          </a:p>
          <a:p>
            <a:pPr fontAlgn="t"/>
            <a:r>
              <a:rPr lang="en-US" sz="2600" dirty="0">
                <a:latin typeface="Gabriola" panose="04040605051002020D02" pitchFamily="82" charset="0"/>
              </a:rPr>
              <a:t>Fax :             (852) 2540 1244</a:t>
            </a:r>
          </a:p>
          <a:p>
            <a:pPr fontAlgn="t"/>
            <a:r>
              <a:rPr lang="en-US" sz="2600" dirty="0">
                <a:latin typeface="Gabriola" panose="04040605051002020D02" pitchFamily="82" charset="0"/>
              </a:rPr>
              <a:t>Email :          ageing@hku.hk</a:t>
            </a:r>
          </a:p>
          <a:p>
            <a:pPr fontAlgn="t"/>
            <a:r>
              <a:rPr lang="en-US" sz="2600" dirty="0">
                <a:latin typeface="Gabriola" panose="04040605051002020D02" pitchFamily="82" charset="0"/>
              </a:rPr>
              <a:t>Website :      ageing.hku.hk  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350" y="1561574"/>
            <a:ext cx="4428565" cy="121105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321242" y="6377256"/>
            <a:ext cx="142582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>
                <a:solidFill>
                  <a:schemeClr val="bg1">
                    <a:lumMod val="65000"/>
                  </a:schemeClr>
                </a:solidFill>
              </a:rPr>
              <a:t>Oct2016</a:t>
            </a:r>
          </a:p>
        </p:txBody>
      </p:sp>
    </p:spTree>
    <p:extLst>
      <p:ext uri="{BB962C8B-B14F-4D97-AF65-F5344CB8AC3E}">
        <p14:creationId xmlns:p14="http://schemas.microsoft.com/office/powerpoint/2010/main" val="10125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Population Ageing</a:t>
            </a:r>
            <a:endParaRPr lang="zh-HK" alt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5367840"/>
              </p:ext>
            </p:extLst>
          </p:nvPr>
        </p:nvGraphicFramePr>
        <p:xfrm>
          <a:off x="299356" y="1268760"/>
          <a:ext cx="11593288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299356" y="5877272"/>
            <a:ext cx="11593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zh-HK" sz="1400" b="0" dirty="0" err="1" smtClean="0"/>
              <a:t>Census</a:t>
            </a:r>
            <a:r>
              <a:rPr lang="fr-FR" altLang="zh-HK" sz="1400" b="0" dirty="0" smtClean="0"/>
              <a:t> and </a:t>
            </a:r>
            <a:r>
              <a:rPr lang="fr-FR" altLang="zh-HK" sz="1400" b="0" dirty="0" err="1" smtClean="0"/>
              <a:t>Statistics</a:t>
            </a:r>
            <a:r>
              <a:rPr lang="fr-FR" altLang="zh-HK" sz="1400" b="0" dirty="0" smtClean="0"/>
              <a:t> </a:t>
            </a:r>
            <a:r>
              <a:rPr lang="fr-FR" altLang="zh-HK" sz="1400" b="0" dirty="0" err="1" smtClean="0"/>
              <a:t>Department</a:t>
            </a:r>
            <a:r>
              <a:rPr lang="fr-FR" altLang="zh-HK" sz="1400" b="0" dirty="0" smtClean="0"/>
              <a:t>, The </a:t>
            </a:r>
            <a:r>
              <a:rPr lang="fr-FR" altLang="zh-HK" sz="1400" b="0" dirty="0" err="1" smtClean="0"/>
              <a:t>Government</a:t>
            </a:r>
            <a:r>
              <a:rPr lang="fr-FR" altLang="zh-HK" sz="1400" b="0" dirty="0" smtClean="0"/>
              <a:t> of HKSAR (2017). </a:t>
            </a:r>
            <a:r>
              <a:rPr lang="fr-FR" altLang="zh-HK" sz="1400" b="0" i="1" dirty="0" smtClean="0"/>
              <a:t>Hong </a:t>
            </a:r>
            <a:r>
              <a:rPr lang="fr-FR" altLang="zh-HK" sz="1400" b="0" i="1" dirty="0"/>
              <a:t>Kong Population Projections </a:t>
            </a:r>
            <a:r>
              <a:rPr lang="fr-FR" altLang="zh-HK" sz="1400" b="0" i="1" dirty="0" smtClean="0"/>
              <a:t>2017-2066. </a:t>
            </a:r>
            <a:r>
              <a:rPr lang="fr-FR" altLang="zh-HK" sz="1400" b="0" dirty="0" smtClean="0"/>
              <a:t>Hong Kong: </a:t>
            </a:r>
            <a:r>
              <a:rPr lang="fr-FR" altLang="zh-HK" sz="1400" b="0" dirty="0" err="1" smtClean="0"/>
              <a:t>Author</a:t>
            </a:r>
            <a:endParaRPr lang="zh-HK" altLang="en-US" sz="1400" b="0" dirty="0"/>
          </a:p>
        </p:txBody>
      </p:sp>
    </p:spTree>
    <p:extLst>
      <p:ext uri="{BB962C8B-B14F-4D97-AF65-F5344CB8AC3E}">
        <p14:creationId xmlns:p14="http://schemas.microsoft.com/office/powerpoint/2010/main" val="37240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7C56-A356-4811-B8A6-050CE949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Household</a:t>
            </a:r>
            <a:endParaRPr lang="en-HK" dirty="0"/>
          </a:p>
        </p:txBody>
      </p:sp>
      <p:sp>
        <p:nvSpPr>
          <p:cNvPr id="5" name="Rectangle 4"/>
          <p:cNvSpPr/>
          <p:nvPr/>
        </p:nvSpPr>
        <p:spPr>
          <a:xfrm>
            <a:off x="299356" y="5877272"/>
            <a:ext cx="115932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zh-HK" sz="1400" b="0" dirty="0" err="1" smtClean="0"/>
              <a:t>Census</a:t>
            </a:r>
            <a:r>
              <a:rPr lang="fr-FR" altLang="zh-HK" sz="1400" b="0" dirty="0" smtClean="0"/>
              <a:t> and </a:t>
            </a:r>
            <a:r>
              <a:rPr lang="fr-FR" altLang="zh-HK" sz="1400" b="0" dirty="0" err="1" smtClean="0"/>
              <a:t>Statistics</a:t>
            </a:r>
            <a:r>
              <a:rPr lang="fr-FR" altLang="zh-HK" sz="1400" b="0" dirty="0" smtClean="0"/>
              <a:t> </a:t>
            </a:r>
            <a:r>
              <a:rPr lang="fr-FR" altLang="zh-HK" sz="1400" b="0" dirty="0" err="1" smtClean="0"/>
              <a:t>Department</a:t>
            </a:r>
            <a:r>
              <a:rPr lang="fr-FR" altLang="zh-HK" sz="1400" b="0" dirty="0" smtClean="0"/>
              <a:t>, The </a:t>
            </a:r>
            <a:r>
              <a:rPr lang="fr-FR" altLang="zh-HK" sz="1400" b="0" dirty="0" err="1" smtClean="0"/>
              <a:t>Government</a:t>
            </a:r>
            <a:r>
              <a:rPr lang="fr-FR" altLang="zh-HK" sz="1400" b="0" dirty="0" smtClean="0"/>
              <a:t> of HKSAR (2017). </a:t>
            </a:r>
            <a:r>
              <a:rPr lang="fr-FR" altLang="zh-HK" sz="1400" b="0" i="1" dirty="0" smtClean="0"/>
              <a:t>Hong </a:t>
            </a:r>
            <a:r>
              <a:rPr lang="fr-FR" altLang="zh-HK" sz="1400" b="0" i="1" dirty="0"/>
              <a:t>Kong </a:t>
            </a:r>
            <a:r>
              <a:rPr lang="fr-FR" altLang="zh-HK" sz="1400" b="0" i="1" dirty="0" err="1" smtClean="0"/>
              <a:t>Monthly</a:t>
            </a:r>
            <a:r>
              <a:rPr lang="fr-FR" altLang="zh-HK" sz="1400" b="0" i="1" dirty="0" smtClean="0"/>
              <a:t> Digest of </a:t>
            </a:r>
            <a:r>
              <a:rPr lang="fr-FR" altLang="zh-HK" sz="1400" b="0" i="1" dirty="0" err="1" smtClean="0"/>
              <a:t>Statistics</a:t>
            </a:r>
            <a:r>
              <a:rPr lang="fr-FR" altLang="zh-HK" sz="1400" b="0" i="1" dirty="0" smtClean="0"/>
              <a:t> </a:t>
            </a:r>
            <a:r>
              <a:rPr lang="fr-FR" altLang="zh-HK" sz="1400" b="0" i="1" dirty="0" err="1" smtClean="0"/>
              <a:t>October</a:t>
            </a:r>
            <a:r>
              <a:rPr lang="fr-FR" altLang="zh-HK" sz="1400" b="0" i="1" dirty="0" smtClean="0"/>
              <a:t> 2017: </a:t>
            </a:r>
            <a:r>
              <a:rPr lang="en-US" altLang="zh-HK" sz="1400" b="0" i="1" dirty="0"/>
              <a:t>Hong Kong Domestic Household Projections up to 2051</a:t>
            </a:r>
            <a:r>
              <a:rPr lang="en-US" altLang="zh-HK" sz="1400" dirty="0"/>
              <a:t> </a:t>
            </a:r>
            <a:r>
              <a:rPr lang="fr-FR" altLang="zh-HK" sz="1400" b="0" i="1" dirty="0" smtClean="0"/>
              <a:t>. </a:t>
            </a:r>
            <a:r>
              <a:rPr lang="fr-FR" altLang="zh-HK" sz="1400" b="0" dirty="0" smtClean="0"/>
              <a:t>Hong Kong: </a:t>
            </a:r>
            <a:r>
              <a:rPr lang="fr-FR" altLang="zh-HK" sz="1400" b="0" dirty="0" err="1" smtClean="0"/>
              <a:t>Author</a:t>
            </a:r>
            <a:endParaRPr lang="zh-HK" altLang="en-US" sz="1400" b="0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5214932"/>
              </p:ext>
            </p:extLst>
          </p:nvPr>
        </p:nvGraphicFramePr>
        <p:xfrm>
          <a:off x="1271464" y="1196752"/>
          <a:ext cx="96490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4703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A98A9-52E6-4363-B025-D371544D2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Living Arrangement and Caregiving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20EC8-19A6-483C-8861-C13DC5D58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en-HK" dirty="0" smtClean="0"/>
              <a:t>Co-residence is an important contextual factor that contribute to typology of caregiving experiences </a:t>
            </a:r>
          </a:p>
          <a:p>
            <a:r>
              <a:rPr lang="en-HK" dirty="0" smtClean="0"/>
              <a:t>Co-residence are more likely to happen among couples</a:t>
            </a:r>
          </a:p>
          <a:p>
            <a:pPr lvl="1"/>
            <a:r>
              <a:rPr lang="en-HK" dirty="0" smtClean="0"/>
              <a:t>By nature </a:t>
            </a:r>
          </a:p>
          <a:p>
            <a:pPr lvl="1"/>
            <a:r>
              <a:rPr lang="en-HK" dirty="0" smtClean="0"/>
              <a:t>Have expectation to taking care of each other (have no choice)</a:t>
            </a:r>
          </a:p>
          <a:p>
            <a:pPr lvl="1"/>
            <a:r>
              <a:rPr lang="en-HK" dirty="0" smtClean="0"/>
              <a:t>Associated with greater chance of suffer from depressive symptoms and functioning limitations </a:t>
            </a:r>
          </a:p>
          <a:p>
            <a:r>
              <a:rPr lang="en-HK" dirty="0" smtClean="0"/>
              <a:t>However, there are co-resident caregivers who do not have depressive </a:t>
            </a:r>
            <a:r>
              <a:rPr lang="en-HK" dirty="0" smtClean="0"/>
              <a:t>symptoms!</a:t>
            </a:r>
            <a:endParaRPr lang="en-HK" dirty="0"/>
          </a:p>
        </p:txBody>
      </p:sp>
      <p:sp>
        <p:nvSpPr>
          <p:cNvPr id="5" name="文字方塊 4"/>
          <p:cNvSpPr txBox="1"/>
          <p:nvPr/>
        </p:nvSpPr>
        <p:spPr>
          <a:xfrm>
            <a:off x="7608168" y="5943601"/>
            <a:ext cx="4766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 smtClean="0"/>
              <a:t>(Caputo et al., 2018; Li et al., 2018; </a:t>
            </a:r>
            <a:r>
              <a:rPr lang="en-HK" sz="1200" dirty="0" err="1" smtClean="0"/>
              <a:t>Pristavec</a:t>
            </a:r>
            <a:r>
              <a:rPr lang="en-HK" sz="1200" dirty="0"/>
              <a:t>, 2018</a:t>
            </a:r>
            <a:r>
              <a:rPr lang="en-HK" sz="1200" dirty="0" smtClean="0"/>
              <a:t>)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9712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Resilience</a:t>
            </a:r>
            <a:endParaRPr lang="en-HK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9416" y="1052736"/>
            <a:ext cx="10972800" cy="4968552"/>
          </a:xfrm>
        </p:spPr>
        <p:txBody>
          <a:bodyPr/>
          <a:lstStyle/>
          <a:p>
            <a:r>
              <a:rPr lang="en-HK" dirty="0" smtClean="0"/>
              <a:t>Resilience: the capacity to rebuild and grow from adversity</a:t>
            </a:r>
          </a:p>
          <a:p>
            <a:r>
              <a:rPr lang="en-HK" dirty="0" smtClean="0"/>
              <a:t>In the context of caregiving: the capacity that associated with mental well-being</a:t>
            </a:r>
          </a:p>
          <a:p>
            <a:pPr lvl="1"/>
            <a:r>
              <a:rPr lang="en-HK" sz="2400" dirty="0" smtClean="0"/>
              <a:t>Caregivers’ sense of competence and efficacy</a:t>
            </a:r>
          </a:p>
          <a:p>
            <a:pPr lvl="2"/>
            <a:r>
              <a:rPr lang="en-HK" sz="1800" dirty="0" smtClean="0"/>
              <a:t>Knowledge</a:t>
            </a:r>
          </a:p>
          <a:p>
            <a:pPr lvl="2"/>
            <a:r>
              <a:rPr lang="en-HK" sz="1800" dirty="0" smtClean="0"/>
              <a:t>skills</a:t>
            </a:r>
          </a:p>
          <a:p>
            <a:pPr lvl="2"/>
            <a:r>
              <a:rPr lang="en-HK" sz="1800" dirty="0" smtClean="0"/>
              <a:t>Physical strength</a:t>
            </a:r>
          </a:p>
          <a:p>
            <a:pPr lvl="2"/>
            <a:r>
              <a:rPr lang="en-HK" sz="1800" dirty="0" smtClean="0"/>
              <a:t>Psychological readiness (mental strength)</a:t>
            </a:r>
          </a:p>
          <a:p>
            <a:pPr marL="857250" lvl="1" indent="-342900"/>
            <a:r>
              <a:rPr lang="en-HK" sz="2200" dirty="0" smtClean="0"/>
              <a:t>Care recipient characteristic</a:t>
            </a:r>
          </a:p>
          <a:p>
            <a:pPr marL="857250" lvl="1" indent="-342900"/>
            <a:r>
              <a:rPr lang="en-HK" sz="2200" dirty="0" smtClean="0"/>
              <a:t>Family readiness</a:t>
            </a:r>
          </a:p>
          <a:p>
            <a:pPr marL="857250" lvl="1" indent="-342900"/>
            <a:r>
              <a:rPr lang="en-US" sz="2200" dirty="0" smtClean="0"/>
              <a:t>Environmental factors</a:t>
            </a:r>
          </a:p>
          <a:p>
            <a:pPr marL="857250" lvl="1" indent="-342900"/>
            <a:r>
              <a:rPr lang="en-US" sz="2200" dirty="0" smtClean="0"/>
              <a:t>Financial condition</a:t>
            </a:r>
            <a:endParaRPr lang="en-HK" sz="2200" dirty="0" smtClean="0"/>
          </a:p>
        </p:txBody>
      </p:sp>
    </p:spTree>
    <p:extLst>
      <p:ext uri="{BB962C8B-B14F-4D97-AF65-F5344CB8AC3E}">
        <p14:creationId xmlns:p14="http://schemas.microsoft.com/office/powerpoint/2010/main" val="17528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Objective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408" y="1340768"/>
            <a:ext cx="10363200" cy="4525963"/>
          </a:xfrm>
        </p:spPr>
        <p:txBody>
          <a:bodyPr/>
          <a:lstStyle/>
          <a:p>
            <a:r>
              <a:rPr lang="en-US" altLang="zh-HK" dirty="0" smtClean="0"/>
              <a:t>Examine demographic characteristics of co-resident caregivers;</a:t>
            </a:r>
            <a:endParaRPr lang="en-US" altLang="zh-HK" dirty="0"/>
          </a:p>
          <a:p>
            <a:r>
              <a:rPr lang="en-US" altLang="zh-HK" dirty="0" smtClean="0"/>
              <a:t>Explore resilient capacity of co-resident caregivers</a:t>
            </a:r>
          </a:p>
          <a:p>
            <a:r>
              <a:rPr lang="en-US" altLang="zh-HK" dirty="0" smtClean="0"/>
              <a:t>Generate </a:t>
            </a:r>
            <a:r>
              <a:rPr lang="en-US" altLang="zh-HK" dirty="0"/>
              <a:t>policy/service implications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046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Methodology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332" y="1417674"/>
            <a:ext cx="9701336" cy="4525963"/>
          </a:xfrm>
        </p:spPr>
        <p:txBody>
          <a:bodyPr/>
          <a:lstStyle/>
          <a:p>
            <a:r>
              <a:rPr lang="en-US" altLang="zh-HK" dirty="0" smtClean="0"/>
              <a:t>Quantitative survey using standardized questionnaire</a:t>
            </a:r>
          </a:p>
          <a:p>
            <a:r>
              <a:rPr lang="en-US" altLang="zh-HK" dirty="0" smtClean="0"/>
              <a:t>2015-2016, 439 </a:t>
            </a:r>
            <a:r>
              <a:rPr lang="en-US" altLang="zh-HK" dirty="0"/>
              <a:t>family caregivers recruited </a:t>
            </a:r>
            <a:r>
              <a:rPr lang="en-US" altLang="zh-HK" dirty="0" smtClean="0"/>
              <a:t>from </a:t>
            </a:r>
            <a:r>
              <a:rPr lang="en-US" altLang="zh-HK" dirty="0"/>
              <a:t>community-based service units for older adults</a:t>
            </a:r>
          </a:p>
          <a:p>
            <a:r>
              <a:rPr lang="en-US" altLang="zh-HK" dirty="0"/>
              <a:t>Face-to-face interviews by </a:t>
            </a:r>
            <a:r>
              <a:rPr lang="en-US" altLang="zh-HK" dirty="0" smtClean="0"/>
              <a:t>trained project team members</a:t>
            </a:r>
            <a:endParaRPr lang="en-US" altLang="zh-HK" dirty="0"/>
          </a:p>
          <a:p>
            <a:endParaRPr lang="en-US" altLang="zh-HK" dirty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9705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/>
              <a:t>Measures</a:t>
            </a:r>
            <a:endParaRPr lang="zh-HK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5332" y="1166018"/>
            <a:ext cx="9701336" cy="4525963"/>
          </a:xfrm>
        </p:spPr>
        <p:txBody>
          <a:bodyPr/>
          <a:lstStyle/>
          <a:p>
            <a:r>
              <a:rPr lang="en-US" altLang="zh-HK" sz="2800" dirty="0"/>
              <a:t>Sociodemographic characteristics</a:t>
            </a:r>
          </a:p>
          <a:p>
            <a:r>
              <a:rPr lang="en-US" altLang="zh-HK" sz="2800" dirty="0"/>
              <a:t>Living </a:t>
            </a:r>
            <a:r>
              <a:rPr lang="en-US" altLang="zh-HK" sz="2800" dirty="0" smtClean="0"/>
              <a:t>arrangements: living together or not</a:t>
            </a:r>
            <a:endParaRPr lang="en-US" altLang="zh-HK" sz="2800" dirty="0"/>
          </a:p>
          <a:p>
            <a:r>
              <a:rPr lang="en-US" altLang="zh-HK" sz="2800" dirty="0" smtClean="0"/>
              <a:t>Well-being indicators:</a:t>
            </a:r>
          </a:p>
          <a:p>
            <a:pPr lvl="1"/>
            <a:r>
              <a:rPr lang="en-US" altLang="zh-HK" sz="2400" dirty="0" smtClean="0"/>
              <a:t>Caregiving burdens: </a:t>
            </a:r>
            <a:r>
              <a:rPr lang="en-US" altLang="zh-HK" sz="2000" dirty="0" err="1" smtClean="0"/>
              <a:t>Zarit</a:t>
            </a:r>
            <a:r>
              <a:rPr lang="en-US" altLang="zh-HK" sz="2000" dirty="0" smtClean="0"/>
              <a:t> Burden Interviews</a:t>
            </a:r>
          </a:p>
          <a:p>
            <a:pPr lvl="1"/>
            <a:r>
              <a:rPr lang="en-US" altLang="zh-HK" sz="2400" dirty="0" smtClean="0"/>
              <a:t>Sense </a:t>
            </a:r>
            <a:r>
              <a:rPr lang="en-US" altLang="zh-HK" sz="2400" dirty="0"/>
              <a:t>of </a:t>
            </a:r>
            <a:r>
              <a:rPr lang="en-US" altLang="zh-HK" sz="2400" dirty="0" smtClean="0"/>
              <a:t>loneliness: one-item</a:t>
            </a:r>
            <a:endParaRPr lang="en-US" altLang="zh-HK" sz="2400" dirty="0"/>
          </a:p>
          <a:p>
            <a:pPr lvl="1"/>
            <a:r>
              <a:rPr lang="en-US" altLang="zh-HK" sz="2400" dirty="0"/>
              <a:t>Depressive </a:t>
            </a:r>
            <a:r>
              <a:rPr lang="en-US" altLang="zh-HK" sz="2400" dirty="0" smtClean="0"/>
              <a:t>symptoms: </a:t>
            </a:r>
            <a:r>
              <a:rPr lang="en-US" altLang="zh-HK" sz="2000" dirty="0" smtClean="0"/>
              <a:t>Patient Health Questionnaire-2 (PHQ-2)</a:t>
            </a:r>
          </a:p>
          <a:p>
            <a:r>
              <a:rPr lang="en-US" altLang="zh-HK" sz="2400" dirty="0" smtClean="0"/>
              <a:t>Resilient capacity: </a:t>
            </a:r>
          </a:p>
          <a:p>
            <a:pPr lvl="1"/>
            <a:r>
              <a:rPr lang="en-US" altLang="zh-HK" sz="2000" dirty="0" smtClean="0"/>
              <a:t>Competence / efficacy</a:t>
            </a:r>
          </a:p>
          <a:p>
            <a:pPr lvl="1"/>
            <a:r>
              <a:rPr lang="en-US" altLang="zh-HK" sz="2000" dirty="0" smtClean="0"/>
              <a:t>Care recipient characteristics / family readiness / environmental conditions</a:t>
            </a:r>
            <a:r>
              <a:rPr lang="en-US" altLang="zh-HK" sz="2000" dirty="0"/>
              <a:t/>
            </a:r>
            <a:br>
              <a:rPr lang="en-US" altLang="zh-HK" sz="2000" dirty="0"/>
            </a:br>
            <a:endParaRPr lang="en-US" altLang="zh-HK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15380" y="5877272"/>
            <a:ext cx="11161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HK" sz="1200" b="0" dirty="0"/>
              <a:t>Higginson </a:t>
            </a:r>
            <a:r>
              <a:rPr lang="en-US" altLang="zh-HK" sz="1200" b="0" dirty="0" smtClean="0"/>
              <a:t>IJ,</a:t>
            </a:r>
            <a:r>
              <a:rPr lang="en-US" altLang="zh-HK" sz="1200" b="0" dirty="0"/>
              <a:t> Gao W, Jackson </a:t>
            </a:r>
            <a:r>
              <a:rPr lang="en-US" altLang="zh-HK" sz="1200" b="0" dirty="0" smtClean="0"/>
              <a:t>D. </a:t>
            </a:r>
            <a:r>
              <a:rPr lang="en-US" altLang="zh-HK" sz="1200" b="0" dirty="0"/>
              <a:t>Short-form </a:t>
            </a:r>
            <a:r>
              <a:rPr lang="en-US" altLang="zh-HK" sz="1200" b="0" dirty="0" err="1"/>
              <a:t>Zarit</a:t>
            </a:r>
            <a:r>
              <a:rPr lang="en-US" altLang="zh-HK" sz="1200" b="0" dirty="0"/>
              <a:t> Caregiver Burden Interviews were valid in advanced </a:t>
            </a:r>
            <a:r>
              <a:rPr lang="en-US" altLang="zh-HK" sz="1200" b="0" dirty="0" smtClean="0"/>
              <a:t>conditions. </a:t>
            </a:r>
            <a:r>
              <a:rPr lang="en-US" altLang="zh-HK" sz="1200" b="0" i="1" u="sng" dirty="0" smtClean="0"/>
              <a:t>J </a:t>
            </a:r>
            <a:r>
              <a:rPr lang="en-US" altLang="zh-HK" sz="1200" b="0" i="1" u="sng" dirty="0" err="1"/>
              <a:t>Clin</a:t>
            </a:r>
            <a:r>
              <a:rPr lang="en-US" altLang="zh-HK" sz="1200" b="0" i="1" u="sng" dirty="0"/>
              <a:t> Epidemiol</a:t>
            </a:r>
            <a:r>
              <a:rPr lang="en-US" altLang="zh-HK" sz="1200" b="0" u="sng" dirty="0"/>
              <a:t>.</a:t>
            </a:r>
            <a:r>
              <a:rPr lang="en-US" altLang="zh-HK" sz="1200" b="0" dirty="0"/>
              <a:t> 2010 May;</a:t>
            </a:r>
            <a:r>
              <a:rPr lang="en-US" altLang="zh-HK" sz="1200" dirty="0"/>
              <a:t>63</a:t>
            </a:r>
            <a:r>
              <a:rPr lang="en-US" altLang="zh-HK" sz="1200" b="0" dirty="0"/>
              <a:t>(5):535-42. </a:t>
            </a:r>
            <a:r>
              <a:rPr lang="en-US" altLang="zh-HK" sz="1200" b="0" u="sng" dirty="0" smtClean="0"/>
              <a:t>Maurer DM. </a:t>
            </a:r>
            <a:r>
              <a:rPr lang="en-US" altLang="zh-HK" sz="1200" b="0" dirty="0"/>
              <a:t>Screening for </a:t>
            </a:r>
            <a:r>
              <a:rPr lang="en-US" altLang="zh-HK" sz="1200" b="0" dirty="0" smtClean="0"/>
              <a:t>depression. </a:t>
            </a:r>
            <a:r>
              <a:rPr lang="en-US" altLang="zh-HK" sz="1200" b="0" i="1" dirty="0" smtClean="0"/>
              <a:t>Am </a:t>
            </a:r>
            <a:r>
              <a:rPr lang="en-US" altLang="zh-HK" sz="1200" b="0" i="1" dirty="0"/>
              <a:t>Fam Physician. </a:t>
            </a:r>
            <a:r>
              <a:rPr lang="en-US" altLang="zh-HK" sz="1200" b="0" dirty="0"/>
              <a:t>2012;</a:t>
            </a:r>
            <a:r>
              <a:rPr lang="en-US" altLang="zh-HK" sz="1200" dirty="0"/>
              <a:t>85</a:t>
            </a:r>
            <a:r>
              <a:rPr lang="en-US" altLang="zh-HK" sz="1200" b="0" dirty="0"/>
              <a:t>(2):139-144. </a:t>
            </a:r>
            <a:endParaRPr lang="zh-HK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782883645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全真簡中楷" pitchFamily="49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0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ea typeface="全真簡中楷" pitchFamily="49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18633</TotalTime>
  <Words>2049</Words>
  <Application>Microsoft Office PowerPoint</Application>
  <PresentationFormat>寬螢幕</PresentationFormat>
  <Paragraphs>347</Paragraphs>
  <Slides>24</Slides>
  <Notes>10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34" baseType="lpstr">
      <vt:lpstr>Leelawadee</vt:lpstr>
      <vt:lpstr>新細明體</vt:lpstr>
      <vt:lpstr>新細明體</vt:lpstr>
      <vt:lpstr>全真簡中楷</vt:lpstr>
      <vt:lpstr>Arial</vt:lpstr>
      <vt:lpstr>Calibri</vt:lpstr>
      <vt:lpstr>Gabriola</vt:lpstr>
      <vt:lpstr>Lucida Calligraphy</vt:lpstr>
      <vt:lpstr>Wingdings</vt:lpstr>
      <vt:lpstr>預設簡報設計</vt:lpstr>
      <vt:lpstr>Caregiver Resilience among  Co-residing Families: Towards a Shared-Care and Support Agenda</vt:lpstr>
      <vt:lpstr>Contents</vt:lpstr>
      <vt:lpstr>Population Ageing</vt:lpstr>
      <vt:lpstr>Household</vt:lpstr>
      <vt:lpstr>Living Arrangement and Caregiving</vt:lpstr>
      <vt:lpstr>Resilience</vt:lpstr>
      <vt:lpstr>Objective</vt:lpstr>
      <vt:lpstr>Methodology</vt:lpstr>
      <vt:lpstr>Measures</vt:lpstr>
      <vt:lpstr>Living Arrangement (N=433) </vt:lpstr>
      <vt:lpstr>Dyadic Relationship</vt:lpstr>
      <vt:lpstr>Co-resident Spousal Caregiver (N=184)</vt:lpstr>
      <vt:lpstr>Care Giving Experiences</vt:lpstr>
      <vt:lpstr>Resilient Capacity – Loneliness </vt:lpstr>
      <vt:lpstr>Resilient Capacity – Loneliness </vt:lpstr>
      <vt:lpstr>Resilient Capacity – Depressive Symptoms </vt:lpstr>
      <vt:lpstr>Resilient Capacity – Depressive Symptoms </vt:lpstr>
      <vt:lpstr>Resilient Capacity – Burden </vt:lpstr>
      <vt:lpstr>Resilient Capacity – Burden</vt:lpstr>
      <vt:lpstr>Resilient Capacity</vt:lpstr>
      <vt:lpstr>Reflections on Policy / Service</vt:lpstr>
      <vt:lpstr>Shared Care &amp; Support</vt:lpstr>
      <vt:lpstr>References 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Dementia Care 老人痴呆症：長期照顧的挑戰</dc:title>
  <dc:creator>SPCOA_04-3</dc:creator>
  <cp:lastModifiedBy>Lou Weiqun, Vivian</cp:lastModifiedBy>
  <cp:revision>966</cp:revision>
  <cp:lastPrinted>2017-04-03T00:54:03Z</cp:lastPrinted>
  <dcterms:created xsi:type="dcterms:W3CDTF">2004-11-11T02:22:40Z</dcterms:created>
  <dcterms:modified xsi:type="dcterms:W3CDTF">2018-11-30T16:07:15Z</dcterms:modified>
</cp:coreProperties>
</file>